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2" r:id="rId4"/>
    <p:sldMasterId id="214748366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Lst>
  <p:sldSz cy="5143500" cx="10287000"/>
  <p:notesSz cx="6858000" cy="9144000"/>
  <p:embeddedFontLst>
    <p:embeddedFont>
      <p:font typeface="Raleway"/>
      <p:regular r:id="rId54"/>
      <p:bold r:id="rId55"/>
      <p:italic r:id="rId56"/>
      <p:boldItalic r:id="rId5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324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32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font" Target="fonts/Raleway-bold.fntdata"/><Relationship Id="rId10" Type="http://schemas.openxmlformats.org/officeDocument/2006/relationships/slide" Target="slides/slide4.xml"/><Relationship Id="rId54" Type="http://schemas.openxmlformats.org/officeDocument/2006/relationships/font" Target="fonts/Raleway-regular.fntdata"/><Relationship Id="rId13" Type="http://schemas.openxmlformats.org/officeDocument/2006/relationships/slide" Target="slides/slide7.xml"/><Relationship Id="rId57" Type="http://schemas.openxmlformats.org/officeDocument/2006/relationships/font" Target="fonts/Raleway-boldItalic.fntdata"/><Relationship Id="rId12" Type="http://schemas.openxmlformats.org/officeDocument/2006/relationships/slide" Target="slides/slide6.xml"/><Relationship Id="rId56" Type="http://schemas.openxmlformats.org/officeDocument/2006/relationships/font" Target="fonts/Raleway-italic.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95" y="685800"/>
            <a:ext cx="6858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9ba9b2bdd2_0_0: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 name="Google Shape;59;g39ba9b2bdd2_0_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0" name="Google Shape;60;g39ba9b2bdd2_0_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9ba9b2bdd2_0_201: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 name="Google Shape;269;g39ba9b2bdd2_0_201: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270" name="Google Shape;270;g39ba9b2bdd2_0_201: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9ba9b2bdd2_0_219:notes"/>
          <p:cNvSpPr/>
          <p:nvPr>
            <p:ph idx="2" type="sldImg"/>
          </p:nvPr>
        </p:nvSpPr>
        <p:spPr>
          <a:xfrm>
            <a:off x="202649"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g39ba9b2bdd2_0_219:notes"/>
          <p:cNvSpPr txBox="1"/>
          <p:nvPr>
            <p:ph idx="1" type="body"/>
          </p:nvPr>
        </p:nvSpPr>
        <p:spPr>
          <a:xfrm>
            <a:off x="406289"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a:p>
        </p:txBody>
      </p:sp>
      <p:sp>
        <p:nvSpPr>
          <p:cNvPr id="289" name="Google Shape;289;g39ba9b2bdd2_0_219:notes"/>
          <p:cNvSpPr txBox="1"/>
          <p:nvPr>
            <p:ph idx="12" type="sldNum"/>
          </p:nvPr>
        </p:nvSpPr>
        <p:spPr>
          <a:xfrm>
            <a:off x="2301362" y="3860095"/>
            <a:ext cx="17607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1" name="Shape 341"/>
        <p:cNvGrpSpPr/>
        <p:nvPr/>
      </p:nvGrpSpPr>
      <p:grpSpPr>
        <a:xfrm>
          <a:off x="0" y="0"/>
          <a:ext cx="0" cy="0"/>
          <a:chOff x="0" y="0"/>
          <a:chExt cx="0" cy="0"/>
        </a:xfrm>
      </p:grpSpPr>
      <p:sp>
        <p:nvSpPr>
          <p:cNvPr id="342" name="Google Shape;342;g39ba9b2bdd2_0_27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3" name="Google Shape;343;g39ba9b2bdd2_0_27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344" name="Google Shape;344;g39ba9b2bdd2_0_27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g39ba9b2bdd2_0_291: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g39ba9b2bdd2_0_291: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363" name="Google Shape;363;g39ba9b2bdd2_0_291: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5" name="Shape 385"/>
        <p:cNvGrpSpPr/>
        <p:nvPr/>
      </p:nvGrpSpPr>
      <p:grpSpPr>
        <a:xfrm>
          <a:off x="0" y="0"/>
          <a:ext cx="0" cy="0"/>
          <a:chOff x="0" y="0"/>
          <a:chExt cx="0" cy="0"/>
        </a:xfrm>
      </p:grpSpPr>
      <p:sp>
        <p:nvSpPr>
          <p:cNvPr id="386" name="Google Shape;386;g39ba9b2bdd2_0_315: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7" name="Google Shape;387;g39ba9b2bdd2_0_315: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388" name="Google Shape;388;g39ba9b2bdd2_0_315: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9ba9b2bdd2_0_338: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1" name="Google Shape;411;g39ba9b2bdd2_0_338: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412" name="Google Shape;412;g39ba9b2bdd2_0_338: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39ba9b2bdd2_0_35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0" name="Google Shape;430;g39ba9b2bdd2_0_35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431" name="Google Shape;431;g39ba9b2bdd2_0_35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39ba9b2bdd2_0_39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8" name="Google Shape;468;g39ba9b2bdd2_0_39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469" name="Google Shape;469;g39ba9b2bdd2_0_39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3a3050cfff9_0_0: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3" name="Google Shape;483;g3a3050cfff9_0_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484" name="Google Shape;484;g3a3050cfff9_0_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39ba9b2bdd2_0_419: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7" name="Google Shape;497;g39ba9b2bdd2_0_41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498" name="Google Shape;498;g39ba9b2bdd2_0_41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9ba9b2bdd2_0_17: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 name="Google Shape;77;g39ba9b2bdd2_0_17: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78" name="Google Shape;78;g39ba9b2bdd2_0_17: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g39ba9b2bdd2_0_430: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9" name="Google Shape;509;g39ba9b2bdd2_0_43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510" name="Google Shape;510;g39ba9b2bdd2_0_43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1" name="Shape 521"/>
        <p:cNvGrpSpPr/>
        <p:nvPr/>
      </p:nvGrpSpPr>
      <p:grpSpPr>
        <a:xfrm>
          <a:off x="0" y="0"/>
          <a:ext cx="0" cy="0"/>
          <a:chOff x="0" y="0"/>
          <a:chExt cx="0" cy="0"/>
        </a:xfrm>
      </p:grpSpPr>
      <p:sp>
        <p:nvSpPr>
          <p:cNvPr id="522" name="Google Shape;522;g39ba9b2bdd2_0_443:notes"/>
          <p:cNvSpPr/>
          <p:nvPr>
            <p:ph idx="2" type="sldImg"/>
          </p:nvPr>
        </p:nvSpPr>
        <p:spPr>
          <a:xfrm>
            <a:off x="202649"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3" name="Google Shape;523;g39ba9b2bdd2_0_443:notes"/>
          <p:cNvSpPr txBox="1"/>
          <p:nvPr>
            <p:ph idx="1" type="body"/>
          </p:nvPr>
        </p:nvSpPr>
        <p:spPr>
          <a:xfrm>
            <a:off x="406289"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a:p>
        </p:txBody>
      </p:sp>
      <p:sp>
        <p:nvSpPr>
          <p:cNvPr id="524" name="Google Shape;524;g39ba9b2bdd2_0_443:notes"/>
          <p:cNvSpPr txBox="1"/>
          <p:nvPr>
            <p:ph idx="12" type="sldNum"/>
          </p:nvPr>
        </p:nvSpPr>
        <p:spPr>
          <a:xfrm>
            <a:off x="2301362" y="3860095"/>
            <a:ext cx="17607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g39ba9b2bdd2_0_472: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g39ba9b2bdd2_0_472: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554" name="Google Shape;554;g39ba9b2bdd2_0_472: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g39ba9b2bdd2_0_491: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g39ba9b2bdd2_0_491: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574" name="Google Shape;574;g39ba9b2bdd2_0_491: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39ba9b2bdd2_0_509: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2" name="Google Shape;592;g39ba9b2bdd2_0_50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593" name="Google Shape;593;g39ba9b2bdd2_0_50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g39ba9b2bdd2_0_52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7" name="Google Shape;607;g39ba9b2bdd2_0_52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08" name="Google Shape;608;g39ba9b2bdd2_0_52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39ba9b2bdd2_0_53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1" name="Google Shape;621;g39ba9b2bdd2_0_53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22" name="Google Shape;622;g39ba9b2bdd2_0_53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39ba9b2bdd2_0_551: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7" name="Google Shape;637;g39ba9b2bdd2_0_551: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38" name="Google Shape;638;g39ba9b2bdd2_0_551: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39ba9b2bdd2_0_56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0" name="Google Shape;650;g39ba9b2bdd2_0_56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51" name="Google Shape;651;g39ba9b2bdd2_0_56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g3a3050cfff9_0_19: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 name="Google Shape;668;g3a3050cfff9_0_1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669" name="Google Shape;669;g3a3050cfff9_0_1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9ba9b2bdd2_0_40: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 name="Google Shape;101;g39ba9b2bdd2_0_4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1400"/>
          </a:p>
        </p:txBody>
      </p:sp>
      <p:sp>
        <p:nvSpPr>
          <p:cNvPr id="102" name="Google Shape;102;g39ba9b2bdd2_0_4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39ba9b2bdd2_0_674: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3" name="Google Shape;763;g39ba9b2bdd2_0_674: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764" name="Google Shape;764;g39ba9b2bdd2_0_674: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5" name="Shape 775"/>
        <p:cNvGrpSpPr/>
        <p:nvPr/>
      </p:nvGrpSpPr>
      <p:grpSpPr>
        <a:xfrm>
          <a:off x="0" y="0"/>
          <a:ext cx="0" cy="0"/>
          <a:chOff x="0" y="0"/>
          <a:chExt cx="0" cy="0"/>
        </a:xfrm>
      </p:grpSpPr>
      <p:sp>
        <p:nvSpPr>
          <p:cNvPr id="776" name="Google Shape;776;g39ba9b2bdd2_0_687:notes"/>
          <p:cNvSpPr/>
          <p:nvPr>
            <p:ph idx="2" type="sldImg"/>
          </p:nvPr>
        </p:nvSpPr>
        <p:spPr>
          <a:xfrm>
            <a:off x="300" y="685800"/>
            <a:ext cx="6858000" cy="3429000"/>
          </a:xfrm>
          <a:custGeom>
            <a:rect b="b" l="l" r="r" t="t"/>
            <a:pathLst>
              <a:path extrusionOk="0" h="120000" w="120000">
                <a:moveTo>
                  <a:pt x="0" y="0"/>
                </a:moveTo>
                <a:lnTo>
                  <a:pt x="120000" y="0"/>
                </a:lnTo>
                <a:lnTo>
                  <a:pt x="120000" y="120000"/>
                </a:lnTo>
                <a:lnTo>
                  <a:pt x="0" y="120000"/>
                </a:lnTo>
                <a:close/>
              </a:path>
            </a:pathLst>
          </a:custGeom>
        </p:spPr>
      </p:sp>
      <p:sp>
        <p:nvSpPr>
          <p:cNvPr id="777" name="Google Shape;777;g39ba9b2bdd2_0_6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g39ba9b2bdd2_0_70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7" name="Google Shape;797;g39ba9b2bdd2_0_70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798" name="Google Shape;798;g39ba9b2bdd2_0_70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3" name="Shape 823"/>
        <p:cNvGrpSpPr/>
        <p:nvPr/>
      </p:nvGrpSpPr>
      <p:grpSpPr>
        <a:xfrm>
          <a:off x="0" y="0"/>
          <a:ext cx="0" cy="0"/>
          <a:chOff x="0" y="0"/>
          <a:chExt cx="0" cy="0"/>
        </a:xfrm>
      </p:grpSpPr>
      <p:sp>
        <p:nvSpPr>
          <p:cNvPr id="824" name="Google Shape;824;g39ba9b2bdd2_0_73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5" name="Google Shape;825;g39ba9b2bdd2_0_73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826" name="Google Shape;826;g39ba9b2bdd2_0_73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3" name="Shape 843"/>
        <p:cNvGrpSpPr/>
        <p:nvPr/>
      </p:nvGrpSpPr>
      <p:grpSpPr>
        <a:xfrm>
          <a:off x="0" y="0"/>
          <a:ext cx="0" cy="0"/>
          <a:chOff x="0" y="0"/>
          <a:chExt cx="0" cy="0"/>
        </a:xfrm>
      </p:grpSpPr>
      <p:sp>
        <p:nvSpPr>
          <p:cNvPr id="844" name="Google Shape;844;g39ba9b2bdd2_0_752: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5" name="Google Shape;845;g39ba9b2bdd2_0_752: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846" name="Google Shape;846;g39ba9b2bdd2_0_752: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39ba9b2bdd2_0_768: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62" name="Google Shape;862;g39ba9b2bdd2_0_768: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863" name="Google Shape;863;g39ba9b2bdd2_0_768: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7" name="Shape 887"/>
        <p:cNvGrpSpPr/>
        <p:nvPr/>
      </p:nvGrpSpPr>
      <p:grpSpPr>
        <a:xfrm>
          <a:off x="0" y="0"/>
          <a:ext cx="0" cy="0"/>
          <a:chOff x="0" y="0"/>
          <a:chExt cx="0" cy="0"/>
        </a:xfrm>
      </p:grpSpPr>
      <p:sp>
        <p:nvSpPr>
          <p:cNvPr id="888" name="Google Shape;888;g39ba9b2bdd2_0_794: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9" name="Google Shape;889;g39ba9b2bdd2_0_794: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890" name="Google Shape;890;g39ba9b2bdd2_0_794: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g39ba9b2bdd2_0_810: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06" name="Google Shape;906;g39ba9b2bdd2_0_81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07" name="Google Shape;907;g39ba9b2bdd2_0_81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4" name="Shape 924"/>
        <p:cNvGrpSpPr/>
        <p:nvPr/>
      </p:nvGrpSpPr>
      <p:grpSpPr>
        <a:xfrm>
          <a:off x="0" y="0"/>
          <a:ext cx="0" cy="0"/>
          <a:chOff x="0" y="0"/>
          <a:chExt cx="0" cy="0"/>
        </a:xfrm>
      </p:grpSpPr>
      <p:sp>
        <p:nvSpPr>
          <p:cNvPr id="925" name="Google Shape;925;g39ba9b2bdd2_0_829: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6" name="Google Shape;926;g39ba9b2bdd2_0_82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27" name="Google Shape;927;g39ba9b2bdd2_0_82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g39ba9b2bdd2_0_848: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g39ba9b2bdd2_0_848: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47" name="Google Shape;947;g39ba9b2bdd2_0_848: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9ba9b2bdd2_0_62: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4" name="Google Shape;124;g39ba9b2bdd2_0_62: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457200" rtl="0" algn="l">
              <a:lnSpc>
                <a:spcPct val="115000"/>
              </a:lnSpc>
              <a:spcBef>
                <a:spcPts val="1200"/>
              </a:spcBef>
              <a:spcAft>
                <a:spcPts val="1200"/>
              </a:spcAft>
              <a:buNone/>
            </a:pPr>
            <a:r>
              <a:t/>
            </a:r>
            <a:endParaRPr sz="1200"/>
          </a:p>
        </p:txBody>
      </p:sp>
      <p:sp>
        <p:nvSpPr>
          <p:cNvPr id="125" name="Google Shape;125;g39ba9b2bdd2_0_62: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g39ba9b2bdd2_0_863: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62" name="Google Shape;962;g39ba9b2bdd2_0_86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63" name="Google Shape;963;g39ba9b2bdd2_0_86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6" name="Shape 976"/>
        <p:cNvGrpSpPr/>
        <p:nvPr/>
      </p:nvGrpSpPr>
      <p:grpSpPr>
        <a:xfrm>
          <a:off x="0" y="0"/>
          <a:ext cx="0" cy="0"/>
          <a:chOff x="0" y="0"/>
          <a:chExt cx="0" cy="0"/>
        </a:xfrm>
      </p:grpSpPr>
      <p:sp>
        <p:nvSpPr>
          <p:cNvPr id="977" name="Google Shape;977;g39ba9b2bdd2_0_878: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78" name="Google Shape;978;g39ba9b2bdd2_0_878: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79" name="Google Shape;979;g39ba9b2bdd2_0_878: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2" name="Shape 992"/>
        <p:cNvGrpSpPr/>
        <p:nvPr/>
      </p:nvGrpSpPr>
      <p:grpSpPr>
        <a:xfrm>
          <a:off x="0" y="0"/>
          <a:ext cx="0" cy="0"/>
          <a:chOff x="0" y="0"/>
          <a:chExt cx="0" cy="0"/>
        </a:xfrm>
      </p:grpSpPr>
      <p:sp>
        <p:nvSpPr>
          <p:cNvPr id="993" name="Google Shape;993;g39ba9b2bdd2_0_893: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4" name="Google Shape;994;g39ba9b2bdd2_0_893: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995" name="Google Shape;995;g39ba9b2bdd2_0_893: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g3a47b2463fc_0_0: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14" name="Google Shape;1014;g3a47b2463fc_0_0: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015" name="Google Shape;1015;g3a47b2463fc_0_0: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2" name="Shape 1032"/>
        <p:cNvGrpSpPr/>
        <p:nvPr/>
      </p:nvGrpSpPr>
      <p:grpSpPr>
        <a:xfrm>
          <a:off x="0" y="0"/>
          <a:ext cx="0" cy="0"/>
          <a:chOff x="0" y="0"/>
          <a:chExt cx="0" cy="0"/>
        </a:xfrm>
      </p:grpSpPr>
      <p:sp>
        <p:nvSpPr>
          <p:cNvPr id="1033" name="Google Shape;1033;g39ba9b2bdd2_0_931: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4" name="Google Shape;1034;g39ba9b2bdd2_0_931: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035" name="Google Shape;1035;g39ba9b2bdd2_0_931: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8" name="Shape 1048"/>
        <p:cNvGrpSpPr/>
        <p:nvPr/>
      </p:nvGrpSpPr>
      <p:grpSpPr>
        <a:xfrm>
          <a:off x="0" y="0"/>
          <a:ext cx="0" cy="0"/>
          <a:chOff x="0" y="0"/>
          <a:chExt cx="0" cy="0"/>
        </a:xfrm>
      </p:grpSpPr>
      <p:sp>
        <p:nvSpPr>
          <p:cNvPr id="1049" name="Google Shape;1049;g39ba9b2bdd2_0_94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0" name="Google Shape;1050;g39ba9b2bdd2_0_94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051" name="Google Shape;1051;g39ba9b2bdd2_0_94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g39ba9b2bdd2_0_96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71" name="Google Shape;1071;g39ba9b2bdd2_0_96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072" name="Google Shape;1072;g39ba9b2bdd2_0_96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3" name="Shape 1093"/>
        <p:cNvGrpSpPr/>
        <p:nvPr/>
      </p:nvGrpSpPr>
      <p:grpSpPr>
        <a:xfrm>
          <a:off x="0" y="0"/>
          <a:ext cx="0" cy="0"/>
          <a:chOff x="0" y="0"/>
          <a:chExt cx="0" cy="0"/>
        </a:xfrm>
      </p:grpSpPr>
      <p:sp>
        <p:nvSpPr>
          <p:cNvPr id="1094" name="Google Shape;1094;g39ba9b2bdd2_0_989:notes"/>
          <p:cNvSpPr/>
          <p:nvPr>
            <p:ph idx="2" type="sldImg"/>
          </p:nvPr>
        </p:nvSpPr>
        <p:spPr>
          <a:xfrm>
            <a:off x="202643"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6900">
            <a:solidFill>
              <a:srgbClr val="000000"/>
            </a:solidFill>
            <a:prstDash val="solid"/>
            <a:round/>
            <a:headEnd len="sm" w="sm" type="none"/>
            <a:tailEnd len="sm" w="sm" type="none"/>
          </a:ln>
        </p:spPr>
      </p:sp>
      <p:sp>
        <p:nvSpPr>
          <p:cNvPr id="1095" name="Google Shape;1095;g39ba9b2bdd2_0_989:notes"/>
          <p:cNvSpPr txBox="1"/>
          <p:nvPr>
            <p:ph idx="1" type="body"/>
          </p:nvPr>
        </p:nvSpPr>
        <p:spPr>
          <a:xfrm>
            <a:off x="406289"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a:p>
        </p:txBody>
      </p:sp>
      <p:sp>
        <p:nvSpPr>
          <p:cNvPr id="1096" name="Google Shape;1096;g39ba9b2bdd2_0_989:notes"/>
          <p:cNvSpPr txBox="1"/>
          <p:nvPr>
            <p:ph idx="12" type="sldNum"/>
          </p:nvPr>
        </p:nvSpPr>
        <p:spPr>
          <a:xfrm>
            <a:off x="2301362" y="3860095"/>
            <a:ext cx="17607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39ba9b2bdd2_0_69: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g39ba9b2bdd2_0_6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33" name="Google Shape;133;g39ba9b2bdd2_0_6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9ba9b2bdd2_0_76:notes"/>
          <p:cNvSpPr/>
          <p:nvPr>
            <p:ph idx="2" type="sldImg"/>
          </p:nvPr>
        </p:nvSpPr>
        <p:spPr>
          <a:xfrm>
            <a:off x="202611"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 name="Google Shape;140;g39ba9b2bdd2_0_7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41" name="Google Shape;141;g39ba9b2bdd2_0_7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9ba9b2bdd2_0_86: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 name="Google Shape;151;g39ba9b2bdd2_0_86: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152" name="Google Shape;152;g39ba9b2bdd2_0_86: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39ba9b2bdd2_0_149: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5" name="Google Shape;215;g39ba9b2bdd2_0_149: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216" name="Google Shape;216;g39ba9b2bdd2_0_149: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9ba9b2bdd2_0_164:notes"/>
          <p:cNvSpPr/>
          <p:nvPr>
            <p:ph idx="2" type="sldImg"/>
          </p:nvPr>
        </p:nvSpPr>
        <p:spPr>
          <a:xfrm>
            <a:off x="202605" y="508000"/>
            <a:ext cx="3657600" cy="1371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g39ba9b2bdd2_0_164:notes"/>
          <p:cNvSpPr txBox="1"/>
          <p:nvPr>
            <p:ph idx="1" type="body"/>
          </p:nvPr>
        </p:nvSpPr>
        <p:spPr>
          <a:xfrm>
            <a:off x="406280" y="1955800"/>
            <a:ext cx="3250200" cy="1600200"/>
          </a:xfrm>
          <a:prstGeom prst="rect">
            <a:avLst/>
          </a:prstGeom>
          <a:noFill/>
          <a:ln>
            <a:noFill/>
          </a:ln>
        </p:spPr>
        <p:txBody>
          <a:bodyPr anchorCtr="0" anchor="t" bIns="24825" lIns="49650" spcFirstLastPara="1" rIns="49650" wrap="square" tIns="24825">
            <a:noAutofit/>
          </a:bodyPr>
          <a:lstStyle/>
          <a:p>
            <a:pPr indent="0" lvl="0" marL="0" rtl="0" algn="l">
              <a:spcBef>
                <a:spcPts val="0"/>
              </a:spcBef>
              <a:spcAft>
                <a:spcPts val="0"/>
              </a:spcAft>
              <a:buNone/>
            </a:pPr>
            <a:r>
              <a:t/>
            </a:r>
            <a:endParaRPr sz="800"/>
          </a:p>
        </p:txBody>
      </p:sp>
      <p:sp>
        <p:nvSpPr>
          <p:cNvPr id="232" name="Google Shape;232;g39ba9b2bdd2_0_164:notes"/>
          <p:cNvSpPr txBox="1"/>
          <p:nvPr>
            <p:ph idx="12" type="sldNum"/>
          </p:nvPr>
        </p:nvSpPr>
        <p:spPr>
          <a:xfrm>
            <a:off x="2301312" y="3860095"/>
            <a:ext cx="1760400" cy="204000"/>
          </a:xfrm>
          <a:prstGeom prst="rect">
            <a:avLst/>
          </a:prstGeom>
          <a:noFill/>
          <a:ln>
            <a:noFill/>
          </a:ln>
        </p:spPr>
        <p:txBody>
          <a:bodyPr anchorCtr="0" anchor="b" bIns="24825" lIns="49650" spcFirstLastPara="1" rIns="49650" wrap="square" tIns="24825">
            <a:noAutofit/>
          </a:bodyPr>
          <a:lstStyle/>
          <a:p>
            <a:pPr indent="0" lvl="0" marL="0" rtl="0" algn="r">
              <a:spcBef>
                <a:spcPts val="0"/>
              </a:spcBef>
              <a:spcAft>
                <a:spcPts val="0"/>
              </a:spcAft>
              <a:buNone/>
            </a:pPr>
            <a:fld id="{00000000-1234-1234-1234-123412341234}" type="slidenum">
              <a:rPr lang="en" sz="800"/>
              <a:t>‹#›</a:t>
            </a:fld>
            <a:endParaRPr sz="8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50672" y="744575"/>
            <a:ext cx="9585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50663" y="2834125"/>
            <a:ext cx="9585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50663" y="1106125"/>
            <a:ext cx="9585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50663" y="3152225"/>
            <a:ext cx="9585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0" name="Shape 50"/>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2" name="Shape 52"/>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sp>
        <p:nvSpPr>
          <p:cNvPr id="54" name="Google Shape;54;p16"/>
          <p:cNvSpPr txBox="1"/>
          <p:nvPr>
            <p:ph type="ctrTitle"/>
          </p:nvPr>
        </p:nvSpPr>
        <p:spPr>
          <a:xfrm>
            <a:off x="350671" y="744575"/>
            <a:ext cx="9585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5" name="Google Shape;55;p16"/>
          <p:cNvSpPr txBox="1"/>
          <p:nvPr>
            <p:ph idx="1" type="subTitle"/>
          </p:nvPr>
        </p:nvSpPr>
        <p:spPr>
          <a:xfrm>
            <a:off x="350663" y="2834125"/>
            <a:ext cx="9585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6" name="Google Shape;56;p16"/>
          <p:cNvSpPr txBox="1"/>
          <p:nvPr>
            <p:ph idx="12" type="sldNum"/>
          </p:nvPr>
        </p:nvSpPr>
        <p:spPr>
          <a:xfrm>
            <a:off x="9531515" y="4663217"/>
            <a:ext cx="617400" cy="393600"/>
          </a:xfrm>
          <a:prstGeom prst="rect">
            <a:avLst/>
          </a:prstGeom>
          <a:noFill/>
          <a:ln>
            <a:noFill/>
          </a:ln>
        </p:spPr>
        <p:txBody>
          <a:bodyPr anchorCtr="0" anchor="ctr" bIns="91425" lIns="91425" spcFirstLastPara="1" rIns="91425" wrap="square" tIns="91425">
            <a:normAutofit/>
          </a:bodyPr>
          <a:lstStyle>
            <a:lvl1pPr indent="0" lvl="0"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1pPr>
            <a:lvl2pPr indent="0" lvl="1"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2pPr>
            <a:lvl3pPr indent="0" lvl="2"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3pPr>
            <a:lvl4pPr indent="0" lvl="3"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4pPr>
            <a:lvl5pPr indent="0" lvl="4"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5pPr>
            <a:lvl6pPr indent="0" lvl="5"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6pPr>
            <a:lvl7pPr indent="0" lvl="6"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7pPr>
            <a:lvl8pPr indent="0" lvl="7"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8pPr>
            <a:lvl9pPr indent="0" lvl="8" marL="0" algn="r">
              <a:lnSpc>
                <a:spcPct val="100000"/>
              </a:lnSpc>
              <a:spcBef>
                <a:spcPts val="0"/>
              </a:spcBef>
              <a:spcAft>
                <a:spcPts val="0"/>
              </a:spcAft>
              <a:buSzPts val="1000"/>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transition spd="slow">
    <p:fade thruBlk="1"/>
  </p:transition>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50663" y="2150850"/>
            <a:ext cx="9585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50663" y="445025"/>
            <a:ext cx="9585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50663" y="1152475"/>
            <a:ext cx="9585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50663" y="445025"/>
            <a:ext cx="9585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50663" y="1152475"/>
            <a:ext cx="45000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5436450" y="1152475"/>
            <a:ext cx="45000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50663" y="445025"/>
            <a:ext cx="9585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50663" y="555600"/>
            <a:ext cx="3159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50663" y="1389600"/>
            <a:ext cx="3159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551531" y="450150"/>
            <a:ext cx="71637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5143500" y="-125"/>
            <a:ext cx="51435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98688" y="1233175"/>
            <a:ext cx="45507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98688" y="2803075"/>
            <a:ext cx="45507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5556938" y="724075"/>
            <a:ext cx="43167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50663" y="4230575"/>
            <a:ext cx="674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9531515" y="4663217"/>
            <a:ext cx="6174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50663" y="445025"/>
            <a:ext cx="9585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50663" y="1152475"/>
            <a:ext cx="9585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9531515" y="4663217"/>
            <a:ext cx="6174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0" r:id="rId1"/>
    <p:sldLayoutId id="2147483661" r:id="rId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33.png"/><Relationship Id="rId6" Type="http://schemas.openxmlformats.org/officeDocument/2006/relationships/image" Target="../media/image44.png"/><Relationship Id="rId7" Type="http://schemas.openxmlformats.org/officeDocument/2006/relationships/image" Target="../media/image30.png"/><Relationship Id="rId8" Type="http://schemas.openxmlformats.org/officeDocument/2006/relationships/image" Target="../media/image3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 Id="rId4" Type="http://schemas.openxmlformats.org/officeDocument/2006/relationships/image" Target="../media/image37.png"/><Relationship Id="rId5" Type="http://schemas.openxmlformats.org/officeDocument/2006/relationships/image" Target="../media/image42.png"/><Relationship Id="rId6" Type="http://schemas.openxmlformats.org/officeDocument/2006/relationships/image" Target="../media/image15.png"/><Relationship Id="rId7"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hyperlink" Target="https://app.plaud.ai/applink" TargetMode="External"/><Relationship Id="rId6" Type="http://schemas.openxmlformats.org/officeDocument/2006/relationships/image" Target="../media/image35.jpg"/><Relationship Id="rId7" Type="http://schemas.openxmlformats.org/officeDocument/2006/relationships/image" Target="../media/image4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57.png"/><Relationship Id="rId6" Type="http://schemas.openxmlformats.org/officeDocument/2006/relationships/image" Target="../media/image5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67.png"/><Relationship Id="rId6" Type="http://schemas.openxmlformats.org/officeDocument/2006/relationships/image" Target="../media/image78.png"/><Relationship Id="rId7" Type="http://schemas.openxmlformats.org/officeDocument/2006/relationships/image" Target="../media/image48.png"/><Relationship Id="rId8" Type="http://schemas.openxmlformats.org/officeDocument/2006/relationships/image" Target="../media/image6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69.png"/></Relationships>
</file>

<file path=ppt/slides/_rels/slide16.xml.rels><?xml version="1.0" encoding="UTF-8" standalone="yes"?><Relationships xmlns="http://schemas.openxmlformats.org/package/2006/relationships"><Relationship Id="rId11" Type="http://schemas.openxmlformats.org/officeDocument/2006/relationships/image" Target="../media/image56.png"/><Relationship Id="rId10" Type="http://schemas.openxmlformats.org/officeDocument/2006/relationships/image" Target="../media/image50.png"/><Relationship Id="rId13" Type="http://schemas.openxmlformats.org/officeDocument/2006/relationships/image" Target="../media/image59.gif"/><Relationship Id="rId12" Type="http://schemas.openxmlformats.org/officeDocument/2006/relationships/image" Target="../media/image93.gif"/><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4.png"/><Relationship Id="rId4" Type="http://schemas.openxmlformats.org/officeDocument/2006/relationships/image" Target="../media/image18.png"/><Relationship Id="rId9" Type="http://schemas.openxmlformats.org/officeDocument/2006/relationships/image" Target="../media/image64.png"/><Relationship Id="rId14" Type="http://schemas.openxmlformats.org/officeDocument/2006/relationships/hyperlink" Target="https://www.plaud.ai/pages/plaud-note-pro-ui" TargetMode="External"/><Relationship Id="rId5" Type="http://schemas.openxmlformats.org/officeDocument/2006/relationships/image" Target="../media/image45.png"/><Relationship Id="rId6" Type="http://schemas.openxmlformats.org/officeDocument/2006/relationships/image" Target="../media/image47.png"/><Relationship Id="rId7" Type="http://schemas.openxmlformats.org/officeDocument/2006/relationships/image" Target="../media/image52.png"/><Relationship Id="rId8" Type="http://schemas.openxmlformats.org/officeDocument/2006/relationships/image" Target="../media/image7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hyperlink" Target="http://drive.google.com/file/d/1Fw4cmkYdbPFFfAWmFA_DUU9lDfJ3Eo3z/view" TargetMode="External"/><Relationship Id="rId6" Type="http://schemas.openxmlformats.org/officeDocument/2006/relationships/image" Target="../media/image86.jpg"/></Relationships>
</file>

<file path=ppt/slides/_rels/slide18.xml.rels><?xml version="1.0" encoding="UTF-8" standalone="yes"?><Relationships xmlns="http://schemas.openxmlformats.org/package/2006/relationships"><Relationship Id="rId10" Type="http://schemas.openxmlformats.org/officeDocument/2006/relationships/image" Target="../media/image65.png"/><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77.png"/><Relationship Id="rId4" Type="http://schemas.openxmlformats.org/officeDocument/2006/relationships/image" Target="../media/image18.png"/><Relationship Id="rId9" Type="http://schemas.openxmlformats.org/officeDocument/2006/relationships/image" Target="../media/image58.png"/><Relationship Id="rId5" Type="http://schemas.openxmlformats.org/officeDocument/2006/relationships/image" Target="../media/image55.png"/><Relationship Id="rId6" Type="http://schemas.openxmlformats.org/officeDocument/2006/relationships/image" Target="../media/image54.png"/><Relationship Id="rId7" Type="http://schemas.openxmlformats.org/officeDocument/2006/relationships/image" Target="../media/image62.png"/><Relationship Id="rId8" Type="http://schemas.openxmlformats.org/officeDocument/2006/relationships/image" Target="../media/image6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 Id="rId3" Type="http://schemas.openxmlformats.org/officeDocument/2006/relationships/image" Target="../media/image110.png"/><Relationship Id="rId4" Type="http://schemas.openxmlformats.org/officeDocument/2006/relationships/image" Target="../media/image4.png"/><Relationship Id="rId5" Type="http://schemas.openxmlformats.org/officeDocument/2006/relationships/image" Target="../media/image7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4.png"/><Relationship Id="rId4" Type="http://schemas.openxmlformats.org/officeDocument/2006/relationships/image" Target="../media/image9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 Id="rId3" Type="http://schemas.openxmlformats.org/officeDocument/2006/relationships/image" Target="../media/image42.png"/><Relationship Id="rId4" Type="http://schemas.openxmlformats.org/officeDocument/2006/relationships/image" Target="../media/image15.png"/><Relationship Id="rId5" Type="http://schemas.openxmlformats.org/officeDocument/2006/relationships/image" Target="../media/image74.png"/><Relationship Id="rId6" Type="http://schemas.openxmlformats.org/officeDocument/2006/relationships/image" Target="../media/image18.png"/><Relationship Id="rId7" Type="http://schemas.openxmlformats.org/officeDocument/2006/relationships/image" Target="../media/image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0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103.png"/><Relationship Id="rId5"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4.xml"/><Relationship Id="rId3" Type="http://schemas.openxmlformats.org/officeDocument/2006/relationships/image" Target="../media/image87.png"/><Relationship Id="rId4" Type="http://schemas.openxmlformats.org/officeDocument/2006/relationships/image" Target="../media/image4.png"/><Relationship Id="rId5"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5.xml"/><Relationship Id="rId3" Type="http://schemas.openxmlformats.org/officeDocument/2006/relationships/image" Target="../media/image91.png"/><Relationship Id="rId4" Type="http://schemas.openxmlformats.org/officeDocument/2006/relationships/image" Target="../media/image4.png"/><Relationship Id="rId5" Type="http://schemas.openxmlformats.org/officeDocument/2006/relationships/image" Target="../media/image1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9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7.xml"/><Relationship Id="rId3" Type="http://schemas.openxmlformats.org/officeDocument/2006/relationships/image" Target="../media/image70.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80.png"/><Relationship Id="rId5" Type="http://schemas.openxmlformats.org/officeDocument/2006/relationships/image" Target="../media/image88.png"/><Relationship Id="rId6" Type="http://schemas.openxmlformats.org/officeDocument/2006/relationships/image" Target="../media/image1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70.png"/><Relationship Id="rId4" Type="http://schemas.openxmlformats.org/officeDocument/2006/relationships/image" Target="../media/image4.png"/><Relationship Id="rId5" Type="http://schemas.openxmlformats.org/officeDocument/2006/relationships/image" Target="../media/image37.png"/><Relationship Id="rId6" Type="http://schemas.openxmlformats.org/officeDocument/2006/relationships/image" Target="../media/image18.png"/></Relationships>
</file>

<file path=ppt/slides/_rels/slide3.xml.rels><?xml version="1.0" encoding="UTF-8" standalone="yes"?><Relationships xmlns="http://schemas.openxmlformats.org/package/2006/relationships"><Relationship Id="rId11" Type="http://schemas.openxmlformats.org/officeDocument/2006/relationships/image" Target="../media/image8.png"/><Relationship Id="rId10" Type="http://schemas.openxmlformats.org/officeDocument/2006/relationships/image" Target="../media/image10.png"/><Relationship Id="rId13" Type="http://schemas.openxmlformats.org/officeDocument/2006/relationships/image" Target="../media/image18.png"/><Relationship Id="rId12"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25.png"/><Relationship Id="rId4" Type="http://schemas.openxmlformats.org/officeDocument/2006/relationships/image" Target="../media/image5.png"/><Relationship Id="rId9" Type="http://schemas.openxmlformats.org/officeDocument/2006/relationships/image" Target="../media/image2.png"/><Relationship Id="rId14" Type="http://schemas.openxmlformats.org/officeDocument/2006/relationships/image" Target="../media/image21.png"/><Relationship Id="rId5" Type="http://schemas.openxmlformats.org/officeDocument/2006/relationships/image" Target="../media/image14.png"/><Relationship Id="rId6" Type="http://schemas.openxmlformats.org/officeDocument/2006/relationships/image" Target="../media/image11.png"/><Relationship Id="rId7" Type="http://schemas.openxmlformats.org/officeDocument/2006/relationships/image" Target="../media/image9.png"/><Relationship Id="rId8"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0.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image" Target="../media/image18.png"/><Relationship Id="rId4" Type="http://schemas.openxmlformats.org/officeDocument/2006/relationships/image" Target="../media/image99.png"/><Relationship Id="rId5"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07.png"/><Relationship Id="rId6" Type="http://schemas.openxmlformats.org/officeDocument/2006/relationships/image" Target="../media/image109.png"/><Relationship Id="rId7" Type="http://schemas.openxmlformats.org/officeDocument/2006/relationships/image" Target="../media/image10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3.xml"/><Relationship Id="rId3" Type="http://schemas.openxmlformats.org/officeDocument/2006/relationships/image" Target="../media/image4.png"/><Relationship Id="rId4" Type="http://schemas.openxmlformats.org/officeDocument/2006/relationships/hyperlink" Target="http://drive.google.com/file/d/1nrk609YBOLYcJt1fumZv9jEWGZQ_P-O_/view" TargetMode="External"/><Relationship Id="rId5" Type="http://schemas.openxmlformats.org/officeDocument/2006/relationships/image" Target="../media/image106.jpg"/><Relationship Id="rId6" Type="http://schemas.openxmlformats.org/officeDocument/2006/relationships/image" Target="../media/image1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4.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12.png"/><Relationship Id="rId6" Type="http://schemas.openxmlformats.org/officeDocument/2006/relationships/image" Target="../media/image10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5.xml"/><Relationship Id="rId3" Type="http://schemas.openxmlformats.org/officeDocument/2006/relationships/image" Target="../media/image4.png"/><Relationship Id="rId4" Type="http://schemas.openxmlformats.org/officeDocument/2006/relationships/image" Target="../media/image108.png"/><Relationship Id="rId5" Type="http://schemas.openxmlformats.org/officeDocument/2006/relationships/image" Target="../media/image118.png"/><Relationship Id="rId6" Type="http://schemas.openxmlformats.org/officeDocument/2006/relationships/image" Target="../media/image12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6.xml"/><Relationship Id="rId3" Type="http://schemas.openxmlformats.org/officeDocument/2006/relationships/image" Target="../media/image4.png"/><Relationship Id="rId4" Type="http://schemas.openxmlformats.org/officeDocument/2006/relationships/image" Target="../media/image18.png"/><Relationship Id="rId5" Type="http://schemas.openxmlformats.org/officeDocument/2006/relationships/image" Target="../media/image131.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115.png"/><Relationship Id="rId5" Type="http://schemas.openxmlformats.org/officeDocument/2006/relationships/image" Target="../media/image119.png"/><Relationship Id="rId6" Type="http://schemas.openxmlformats.org/officeDocument/2006/relationships/image" Target="../media/image1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114.jpg"/><Relationship Id="rId5" Type="http://schemas.openxmlformats.org/officeDocument/2006/relationships/image" Target="../media/image126.png"/><Relationship Id="rId6" Type="http://schemas.openxmlformats.org/officeDocument/2006/relationships/image" Target="../media/image12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9.xml"/><Relationship Id="rId3" Type="http://schemas.openxmlformats.org/officeDocument/2006/relationships/image" Target="../media/image18.png"/><Relationship Id="rId4" Type="http://schemas.openxmlformats.org/officeDocument/2006/relationships/image" Target="../media/image129.png"/><Relationship Id="rId5"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18.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0.xml"/><Relationship Id="rId3" Type="http://schemas.openxmlformats.org/officeDocument/2006/relationships/image" Target="../media/image18.png"/><Relationship Id="rId4" Type="http://schemas.openxmlformats.org/officeDocument/2006/relationships/image" Target="../media/image135.png"/><Relationship Id="rId5" Type="http://schemas.openxmlformats.org/officeDocument/2006/relationships/image" Target="../media/image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1.xml"/><Relationship Id="rId3" Type="http://schemas.openxmlformats.org/officeDocument/2006/relationships/image" Target="../media/image18.png"/><Relationship Id="rId4" Type="http://schemas.openxmlformats.org/officeDocument/2006/relationships/hyperlink" Target="https://apps.apple.com/us/app/plaud-ai-note-taker/id6450364080" TargetMode="External"/><Relationship Id="rId5" Type="http://schemas.openxmlformats.org/officeDocument/2006/relationships/hyperlink" Target="https://web.plaud.ai/ask" TargetMode="External"/><Relationship Id="rId6" Type="http://schemas.openxmlformats.org/officeDocument/2006/relationships/image" Target="../media/image132.png"/><Relationship Id="rId7" Type="http://schemas.openxmlformats.org/officeDocument/2006/relationships/image" Target="../media/image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2.xml"/><Relationship Id="rId3" Type="http://schemas.openxmlformats.org/officeDocument/2006/relationships/image" Target="../media/image4.png"/><Relationship Id="rId4" Type="http://schemas.openxmlformats.org/officeDocument/2006/relationships/image" Target="../media/image115.png"/><Relationship Id="rId5" Type="http://schemas.openxmlformats.org/officeDocument/2006/relationships/image" Target="../media/image119.png"/><Relationship Id="rId6" Type="http://schemas.openxmlformats.org/officeDocument/2006/relationships/image" Target="../media/image13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114.jpg"/><Relationship Id="rId5" Type="http://schemas.openxmlformats.org/officeDocument/2006/relationships/image" Target="../media/image126.png"/><Relationship Id="rId6" Type="http://schemas.openxmlformats.org/officeDocument/2006/relationships/image" Target="../media/image12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138.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4.png"/><Relationship Id="rId4" Type="http://schemas.openxmlformats.org/officeDocument/2006/relationships/image" Target="../media/image144.jpg"/><Relationship Id="rId5" Type="http://schemas.openxmlformats.org/officeDocument/2006/relationships/image" Target="../media/image128.jpg"/><Relationship Id="rId6" Type="http://schemas.openxmlformats.org/officeDocument/2006/relationships/image" Target="../media/image140.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4.png"/><Relationship Id="rId4" Type="http://schemas.openxmlformats.org/officeDocument/2006/relationships/image" Target="../media/image142.png"/><Relationship Id="rId5" Type="http://schemas.openxmlformats.org/officeDocument/2006/relationships/image" Target="../media/image143.png"/><Relationship Id="rId6" Type="http://schemas.openxmlformats.org/officeDocument/2006/relationships/image" Target="../media/image145.jpg"/><Relationship Id="rId7" Type="http://schemas.openxmlformats.org/officeDocument/2006/relationships/image" Target="../media/image13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4.png"/><Relationship Id="rId4" Type="http://schemas.openxmlformats.org/officeDocument/2006/relationships/hyperlink" Target="mailto:product@plaud.ai" TargetMode="External"/><Relationship Id="rId5" Type="http://schemas.openxmlformats.org/officeDocument/2006/relationships/image" Target="../media/image1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1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hyperlink" Target="https://docs.google.com/presentation/d/1kDP-cK9lfuc5u5eRheU1xDhfe4NofJAw6mLvGWaf3Ko/edit?slide=id.g376cfa7af27_0_406#slide=id.g376cfa7af27_0_406" TargetMode="External"/><Relationship Id="rId4" Type="http://schemas.openxmlformats.org/officeDocument/2006/relationships/hyperlink" Target="https://www.plaud.ai/" TargetMode="External"/><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1" Type="http://schemas.openxmlformats.org/officeDocument/2006/relationships/image" Target="../media/image22.png"/><Relationship Id="rId10" Type="http://schemas.openxmlformats.org/officeDocument/2006/relationships/image" Target="../media/image27.png"/><Relationship Id="rId12" Type="http://schemas.openxmlformats.org/officeDocument/2006/relationships/image" Target="../media/image51.png"/><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43.png"/><Relationship Id="rId9" Type="http://schemas.openxmlformats.org/officeDocument/2006/relationships/image" Target="../media/image41.png"/><Relationship Id="rId5" Type="http://schemas.openxmlformats.org/officeDocument/2006/relationships/image" Target="../media/image15.png"/><Relationship Id="rId6" Type="http://schemas.openxmlformats.org/officeDocument/2006/relationships/image" Target="../media/image19.png"/><Relationship Id="rId7" Type="http://schemas.openxmlformats.org/officeDocument/2006/relationships/image" Target="../media/image13.png"/><Relationship Id="rId8" Type="http://schemas.openxmlformats.org/officeDocument/2006/relationships/image" Target="../media/image2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36.png"/><Relationship Id="rId5" Type="http://schemas.openxmlformats.org/officeDocument/2006/relationships/image" Target="../media/image40.png"/><Relationship Id="rId6"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1" name="Shape 61"/>
        <p:cNvGrpSpPr/>
        <p:nvPr/>
      </p:nvGrpSpPr>
      <p:grpSpPr>
        <a:xfrm>
          <a:off x="0" y="0"/>
          <a:ext cx="0" cy="0"/>
          <a:chOff x="0" y="0"/>
          <a:chExt cx="0" cy="0"/>
        </a:xfrm>
      </p:grpSpPr>
      <p:sp>
        <p:nvSpPr>
          <p:cNvPr id="62" name="Google Shape;62;p17"/>
          <p:cNvSpPr/>
          <p:nvPr/>
        </p:nvSpPr>
        <p:spPr>
          <a:xfrm>
            <a:off x="254000" y="1349023"/>
            <a:ext cx="4775400" cy="1665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3" name="Google Shape;63;p17"/>
          <p:cNvSpPr/>
          <p:nvPr/>
        </p:nvSpPr>
        <p:spPr>
          <a:xfrm>
            <a:off x="254000" y="1349023"/>
            <a:ext cx="4986900" cy="13170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4400"/>
              <a:buFont typeface="Arial"/>
              <a:buNone/>
            </a:pPr>
            <a:r>
              <a:rPr lang="en" sz="4400">
                <a:solidFill>
                  <a:schemeClr val="dk1"/>
                </a:solidFill>
                <a:latin typeface="Raleway"/>
                <a:ea typeface="Raleway"/>
                <a:cs typeface="Raleway"/>
                <a:sym typeface="Raleway"/>
              </a:rPr>
              <a:t>Plaud Note Pro Review Guide</a:t>
            </a:r>
            <a:endParaRPr sz="4400">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400"/>
              <a:buFont typeface="Arial"/>
              <a:buNone/>
            </a:pPr>
            <a:r>
              <a:t/>
            </a:r>
            <a:endParaRPr sz="4400">
              <a:latin typeface="Raleway"/>
              <a:ea typeface="Raleway"/>
              <a:cs typeface="Raleway"/>
              <a:sym typeface="Raleway"/>
            </a:endParaRPr>
          </a:p>
        </p:txBody>
      </p:sp>
      <p:sp>
        <p:nvSpPr>
          <p:cNvPr id="64" name="Google Shape;64;p17"/>
          <p:cNvSpPr/>
          <p:nvPr/>
        </p:nvSpPr>
        <p:spPr>
          <a:xfrm>
            <a:off x="254000" y="2810934"/>
            <a:ext cx="4851600" cy="27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600"/>
              <a:buFont typeface="Arial"/>
              <a:buNone/>
            </a:pPr>
            <a:r>
              <a:rPr lang="en" sz="1600">
                <a:latin typeface="Raleway"/>
                <a:ea typeface="Raleway"/>
                <a:cs typeface="Raleway"/>
                <a:sym typeface="Raleway"/>
              </a:rPr>
              <a:t>@2025 </a:t>
            </a:r>
            <a:endParaRPr i="0" sz="1600" u="none" cap="none" strike="noStrike">
              <a:solidFill>
                <a:schemeClr val="dk1"/>
              </a:solidFill>
              <a:latin typeface="Raleway"/>
              <a:ea typeface="Raleway"/>
              <a:cs typeface="Raleway"/>
              <a:sym typeface="Raleway"/>
            </a:endParaRPr>
          </a:p>
        </p:txBody>
      </p:sp>
      <p:sp>
        <p:nvSpPr>
          <p:cNvPr id="65" name="Google Shape;65;p17"/>
          <p:cNvSpPr/>
          <p:nvPr/>
        </p:nvSpPr>
        <p:spPr>
          <a:xfrm>
            <a:off x="254000" y="3813151"/>
            <a:ext cx="2714100" cy="555600"/>
          </a:xfrm>
          <a:prstGeom prst="rect">
            <a:avLst/>
          </a:prstGeom>
          <a:noFill/>
          <a:ln>
            <a:noFill/>
          </a:ln>
        </p:spPr>
        <p:txBody>
          <a:bodyPr anchorCtr="0" anchor="b" bIns="0" lIns="0" spcFirstLastPara="1" rIns="0" wrap="square" tIns="0">
            <a:noAutofit/>
          </a:bodyPr>
          <a:lstStyle/>
          <a:p>
            <a:pPr indent="0" lvl="0" marL="0" marR="0" rtl="0" algn="l">
              <a:lnSpc>
                <a:spcPct val="119969"/>
              </a:lnSpc>
              <a:spcBef>
                <a:spcPts val="0"/>
              </a:spcBef>
              <a:spcAft>
                <a:spcPts val="0"/>
              </a:spcAft>
              <a:buClr>
                <a:srgbClr val="413D3B"/>
              </a:buClr>
              <a:buSzPts val="900"/>
              <a:buFont typeface="Arial"/>
              <a:buNone/>
            </a:pPr>
            <a:r>
              <a:rPr i="0" lang="en" sz="900" u="none" cap="none" strike="noStrike">
                <a:solidFill>
                  <a:srgbClr val="413D3B"/>
                </a:solidFill>
                <a:latin typeface="Raleway"/>
                <a:ea typeface="Raleway"/>
                <a:cs typeface="Raleway"/>
                <a:sym typeface="Raleway"/>
              </a:rPr>
              <a:t>With AI-native hardware and software designed to keep you focused on the now. We handle the details—so you can chase what’s next.</a:t>
            </a:r>
            <a:endParaRPr i="0" sz="900" u="none" cap="none" strike="noStrike">
              <a:solidFill>
                <a:schemeClr val="dk1"/>
              </a:solidFill>
              <a:latin typeface="Raleway"/>
              <a:ea typeface="Raleway"/>
              <a:cs typeface="Raleway"/>
              <a:sym typeface="Raleway"/>
            </a:endParaRPr>
          </a:p>
        </p:txBody>
      </p:sp>
      <p:sp>
        <p:nvSpPr>
          <p:cNvPr id="66" name="Google Shape;66;p1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7" name="Google Shape;67;p17"/>
          <p:cNvPicPr preferRelativeResize="0"/>
          <p:nvPr/>
        </p:nvPicPr>
        <p:blipFill rotWithShape="1">
          <a:blip r:embed="rId3">
            <a:alphaModFix/>
          </a:blip>
          <a:srcRect b="0" l="0" r="0" t="0"/>
          <a:stretch/>
        </p:blipFill>
        <p:spPr>
          <a:xfrm>
            <a:off x="283916" y="248562"/>
            <a:ext cx="131095" cy="110794"/>
          </a:xfrm>
          <a:prstGeom prst="rect">
            <a:avLst/>
          </a:prstGeom>
          <a:noFill/>
          <a:ln>
            <a:noFill/>
          </a:ln>
        </p:spPr>
      </p:pic>
      <p:sp>
        <p:nvSpPr>
          <p:cNvPr id="68" name="Google Shape;68;p17"/>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Plaud.ai</a:t>
            </a:r>
            <a:endParaRPr i="0" sz="900" u="none" cap="none" strike="noStrike">
              <a:solidFill>
                <a:schemeClr val="dk1"/>
              </a:solidFill>
              <a:latin typeface="Raleway"/>
              <a:ea typeface="Raleway"/>
              <a:cs typeface="Raleway"/>
              <a:sym typeface="Raleway"/>
            </a:endParaRPr>
          </a:p>
        </p:txBody>
      </p:sp>
      <p:sp>
        <p:nvSpPr>
          <p:cNvPr id="69" name="Google Shape;69;p1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0" name="Google Shape;70;p17"/>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71" name="Google Shape;71;p17"/>
          <p:cNvSpPr/>
          <p:nvPr/>
        </p:nvSpPr>
        <p:spPr>
          <a:xfrm>
            <a:off x="4562475"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72" name="Google Shape;72;p17"/>
          <p:cNvSpPr/>
          <p:nvPr/>
        </p:nvSpPr>
        <p:spPr>
          <a:xfrm>
            <a:off x="8420097" y="210725"/>
            <a:ext cx="13656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@2025</a:t>
            </a:r>
            <a:endParaRPr i="0" sz="900" u="none" cap="none" strike="noStrike">
              <a:solidFill>
                <a:schemeClr val="dk1"/>
              </a:solidFill>
              <a:latin typeface="Raleway"/>
              <a:ea typeface="Raleway"/>
              <a:cs typeface="Raleway"/>
              <a:sym typeface="Raleway"/>
            </a:endParaRPr>
          </a:p>
        </p:txBody>
      </p:sp>
      <p:pic>
        <p:nvPicPr>
          <p:cNvPr id="73" name="Google Shape;73;p17"/>
          <p:cNvPicPr preferRelativeResize="0"/>
          <p:nvPr/>
        </p:nvPicPr>
        <p:blipFill>
          <a:blip r:embed="rId4">
            <a:alphaModFix/>
          </a:blip>
          <a:stretch>
            <a:fillRect/>
          </a:stretch>
        </p:blipFill>
        <p:spPr>
          <a:xfrm>
            <a:off x="5220925" y="491825"/>
            <a:ext cx="5066076" cy="5066076"/>
          </a:xfrm>
          <a:prstGeom prst="rect">
            <a:avLst/>
          </a:prstGeom>
          <a:noFill/>
          <a:ln>
            <a:noFill/>
          </a:ln>
        </p:spPr>
      </p:pic>
      <p:sp>
        <p:nvSpPr>
          <p:cNvPr id="74" name="Google Shape;74;p17"/>
          <p:cNvSpPr txBox="1"/>
          <p:nvPr/>
        </p:nvSpPr>
        <p:spPr>
          <a:xfrm>
            <a:off x="6606400" y="4605225"/>
            <a:ext cx="34779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271" name="Shape 271"/>
        <p:cNvGrpSpPr/>
        <p:nvPr/>
      </p:nvGrpSpPr>
      <p:grpSpPr>
        <a:xfrm>
          <a:off x="0" y="0"/>
          <a:ext cx="0" cy="0"/>
          <a:chOff x="0" y="0"/>
          <a:chExt cx="0" cy="0"/>
        </a:xfrm>
      </p:grpSpPr>
      <p:sp>
        <p:nvSpPr>
          <p:cNvPr id="272" name="Google Shape;272;p26"/>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73" name="Google Shape;273;p26"/>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274" name="Google Shape;274;p26"/>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75" name="Google Shape;275;p26"/>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276" name="Google Shape;276;p26"/>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277" name="Google Shape;277;p26"/>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278" name="Google Shape;278;p26"/>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What is in the Box</a:t>
            </a:r>
            <a:endParaRPr i="0" sz="900" u="none" cap="none" strike="noStrike">
              <a:solidFill>
                <a:schemeClr val="dk1"/>
              </a:solidFill>
              <a:latin typeface="Raleway"/>
              <a:ea typeface="Raleway"/>
              <a:cs typeface="Raleway"/>
              <a:sym typeface="Raleway"/>
            </a:endParaRPr>
          </a:p>
        </p:txBody>
      </p:sp>
      <p:sp>
        <p:nvSpPr>
          <p:cNvPr id="279" name="Google Shape;279;p26"/>
          <p:cNvSpPr txBox="1"/>
          <p:nvPr/>
        </p:nvSpPr>
        <p:spPr>
          <a:xfrm>
            <a:off x="177244" y="3009900"/>
            <a:ext cx="3286500" cy="1446000"/>
          </a:xfrm>
          <a:prstGeom prst="rect">
            <a:avLst/>
          </a:prstGeom>
          <a:noFill/>
          <a:ln>
            <a:noFill/>
          </a:ln>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rgbClr val="413D3B"/>
              </a:buClr>
              <a:buSzPts val="1300"/>
              <a:buFont typeface="Raleway"/>
              <a:buChar char="●"/>
            </a:pPr>
            <a:r>
              <a:rPr lang="en" sz="1600">
                <a:solidFill>
                  <a:srgbClr val="413D3B"/>
                </a:solidFill>
                <a:latin typeface="Raleway"/>
                <a:ea typeface="Raleway"/>
                <a:cs typeface="Raleway"/>
                <a:sym typeface="Raleway"/>
              </a:rPr>
              <a:t>Plaud Note Pro        </a:t>
            </a:r>
            <a:endParaRPr sz="1600">
              <a:solidFill>
                <a:srgbClr val="413D3B"/>
              </a:solidFill>
              <a:latin typeface="Raleway"/>
              <a:ea typeface="Raleway"/>
              <a:cs typeface="Raleway"/>
              <a:sym typeface="Raleway"/>
            </a:endParaRPr>
          </a:p>
          <a:p>
            <a:pPr indent="-311150" lvl="0" marL="457200" rtl="0" algn="l">
              <a:lnSpc>
                <a:spcPct val="115000"/>
              </a:lnSpc>
              <a:spcBef>
                <a:spcPts val="0"/>
              </a:spcBef>
              <a:spcAft>
                <a:spcPts val="0"/>
              </a:spcAft>
              <a:buClr>
                <a:srgbClr val="413D3B"/>
              </a:buClr>
              <a:buSzPts val="1300"/>
              <a:buFont typeface="Raleway"/>
              <a:buChar char="●"/>
            </a:pPr>
            <a:r>
              <a:rPr lang="en" sz="1600">
                <a:solidFill>
                  <a:srgbClr val="413D3B"/>
                </a:solidFill>
                <a:latin typeface="Raleway"/>
                <a:ea typeface="Raleway"/>
                <a:cs typeface="Raleway"/>
                <a:sym typeface="Raleway"/>
              </a:rPr>
              <a:t>Black Magnetic Case                                </a:t>
            </a:r>
            <a:endParaRPr sz="1600">
              <a:solidFill>
                <a:srgbClr val="413D3B"/>
              </a:solidFill>
              <a:latin typeface="Raleway"/>
              <a:ea typeface="Raleway"/>
              <a:cs typeface="Raleway"/>
              <a:sym typeface="Raleway"/>
            </a:endParaRPr>
          </a:p>
          <a:p>
            <a:pPr indent="-311150" lvl="0" marL="457200" rtl="0" algn="l">
              <a:lnSpc>
                <a:spcPct val="115000"/>
              </a:lnSpc>
              <a:spcBef>
                <a:spcPts val="0"/>
              </a:spcBef>
              <a:spcAft>
                <a:spcPts val="0"/>
              </a:spcAft>
              <a:buClr>
                <a:srgbClr val="413D3B"/>
              </a:buClr>
              <a:buSzPts val="1300"/>
              <a:buFont typeface="Raleway"/>
              <a:buChar char="●"/>
            </a:pPr>
            <a:r>
              <a:rPr lang="en" sz="1600">
                <a:solidFill>
                  <a:srgbClr val="413D3B"/>
                </a:solidFill>
                <a:latin typeface="Raleway"/>
                <a:ea typeface="Raleway"/>
                <a:cs typeface="Raleway"/>
                <a:sym typeface="Raleway"/>
              </a:rPr>
              <a:t>Magnetic Ring</a:t>
            </a:r>
            <a:endParaRPr sz="1600">
              <a:solidFill>
                <a:srgbClr val="413D3B"/>
              </a:solidFill>
              <a:latin typeface="Raleway"/>
              <a:ea typeface="Raleway"/>
              <a:cs typeface="Raleway"/>
              <a:sym typeface="Raleway"/>
            </a:endParaRPr>
          </a:p>
          <a:p>
            <a:pPr indent="-311150" lvl="0" marL="457200" rtl="0" algn="l">
              <a:lnSpc>
                <a:spcPct val="115000"/>
              </a:lnSpc>
              <a:spcBef>
                <a:spcPts val="0"/>
              </a:spcBef>
              <a:spcAft>
                <a:spcPts val="0"/>
              </a:spcAft>
              <a:buClr>
                <a:srgbClr val="413D3B"/>
              </a:buClr>
              <a:buSzPts val="1300"/>
              <a:buFont typeface="Raleway"/>
              <a:buChar char="●"/>
            </a:pPr>
            <a:r>
              <a:rPr lang="en" sz="1600">
                <a:solidFill>
                  <a:srgbClr val="413D3B"/>
                </a:solidFill>
                <a:latin typeface="Raleway"/>
                <a:ea typeface="Raleway"/>
                <a:cs typeface="Raleway"/>
                <a:sym typeface="Raleway"/>
              </a:rPr>
              <a:t>Charging Cable   </a:t>
            </a:r>
            <a:endParaRPr sz="1600">
              <a:solidFill>
                <a:srgbClr val="413D3B"/>
              </a:solidFill>
              <a:latin typeface="Raleway"/>
              <a:ea typeface="Raleway"/>
              <a:cs typeface="Raleway"/>
              <a:sym typeface="Raleway"/>
            </a:endParaRPr>
          </a:p>
        </p:txBody>
      </p:sp>
      <p:sp>
        <p:nvSpPr>
          <p:cNvPr id="280" name="Google Shape;280;p26"/>
          <p:cNvSpPr/>
          <p:nvPr/>
        </p:nvSpPr>
        <p:spPr>
          <a:xfrm>
            <a:off x="177244" y="2318825"/>
            <a:ext cx="3785100" cy="53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What is in the Box</a:t>
            </a:r>
            <a:endParaRPr i="0" sz="3000" u="none" cap="none" strike="noStrike">
              <a:solidFill>
                <a:srgbClr val="000000"/>
              </a:solidFill>
              <a:latin typeface="Raleway"/>
              <a:ea typeface="Raleway"/>
              <a:cs typeface="Raleway"/>
              <a:sym typeface="Raleway"/>
            </a:endParaRPr>
          </a:p>
        </p:txBody>
      </p:sp>
      <p:pic>
        <p:nvPicPr>
          <p:cNvPr descr=" " id="281" name="Google Shape;281;p26"/>
          <p:cNvPicPr preferRelativeResize="0"/>
          <p:nvPr/>
        </p:nvPicPr>
        <p:blipFill rotWithShape="1">
          <a:blip r:embed="rId4">
            <a:alphaModFix/>
          </a:blip>
          <a:srcRect b="0" l="0" r="0" t="0"/>
          <a:stretch/>
        </p:blipFill>
        <p:spPr>
          <a:xfrm>
            <a:off x="251591" y="2865935"/>
            <a:ext cx="2048327" cy="22578"/>
          </a:xfrm>
          <a:prstGeom prst="rect">
            <a:avLst/>
          </a:prstGeom>
          <a:noFill/>
          <a:ln>
            <a:noFill/>
          </a:ln>
        </p:spPr>
      </p:pic>
      <p:pic>
        <p:nvPicPr>
          <p:cNvPr id="282" name="Google Shape;282;p26"/>
          <p:cNvPicPr preferRelativeResize="0"/>
          <p:nvPr/>
        </p:nvPicPr>
        <p:blipFill>
          <a:blip r:embed="rId5">
            <a:alphaModFix/>
          </a:blip>
          <a:stretch>
            <a:fillRect/>
          </a:stretch>
        </p:blipFill>
        <p:spPr>
          <a:xfrm>
            <a:off x="5195419" y="732600"/>
            <a:ext cx="1564351" cy="2058026"/>
          </a:xfrm>
          <a:prstGeom prst="rect">
            <a:avLst/>
          </a:prstGeom>
          <a:noFill/>
          <a:ln>
            <a:noFill/>
          </a:ln>
        </p:spPr>
      </p:pic>
      <p:pic>
        <p:nvPicPr>
          <p:cNvPr id="283" name="Google Shape;283;p26"/>
          <p:cNvPicPr preferRelativeResize="0"/>
          <p:nvPr/>
        </p:nvPicPr>
        <p:blipFill>
          <a:blip r:embed="rId6">
            <a:alphaModFix/>
          </a:blip>
          <a:stretch>
            <a:fillRect/>
          </a:stretch>
        </p:blipFill>
        <p:spPr>
          <a:xfrm>
            <a:off x="7126763" y="776313"/>
            <a:ext cx="1497900" cy="1970601"/>
          </a:xfrm>
          <a:prstGeom prst="rect">
            <a:avLst/>
          </a:prstGeom>
          <a:noFill/>
          <a:ln>
            <a:noFill/>
          </a:ln>
        </p:spPr>
      </p:pic>
      <p:pic>
        <p:nvPicPr>
          <p:cNvPr id="284" name="Google Shape;284;p26"/>
          <p:cNvPicPr preferRelativeResize="0"/>
          <p:nvPr/>
        </p:nvPicPr>
        <p:blipFill>
          <a:blip r:embed="rId7">
            <a:alphaModFix/>
          </a:blip>
          <a:stretch>
            <a:fillRect/>
          </a:stretch>
        </p:blipFill>
        <p:spPr>
          <a:xfrm>
            <a:off x="5232796" y="2931424"/>
            <a:ext cx="1497901" cy="1972578"/>
          </a:xfrm>
          <a:prstGeom prst="rect">
            <a:avLst/>
          </a:prstGeom>
          <a:noFill/>
          <a:ln>
            <a:noFill/>
          </a:ln>
        </p:spPr>
      </p:pic>
      <p:pic>
        <p:nvPicPr>
          <p:cNvPr id="285" name="Google Shape;285;p26"/>
          <p:cNvPicPr preferRelativeResize="0"/>
          <p:nvPr/>
        </p:nvPicPr>
        <p:blipFill>
          <a:blip r:embed="rId8">
            <a:alphaModFix/>
          </a:blip>
          <a:stretch>
            <a:fillRect/>
          </a:stretch>
        </p:blipFill>
        <p:spPr>
          <a:xfrm>
            <a:off x="7231064" y="3054375"/>
            <a:ext cx="1312475" cy="172667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290" name="Shape 290"/>
        <p:cNvGrpSpPr/>
        <p:nvPr/>
      </p:nvGrpSpPr>
      <p:grpSpPr>
        <a:xfrm>
          <a:off x="0" y="0"/>
          <a:ext cx="0" cy="0"/>
          <a:chOff x="0" y="0"/>
          <a:chExt cx="0" cy="0"/>
        </a:xfrm>
      </p:grpSpPr>
      <p:sp>
        <p:nvSpPr>
          <p:cNvPr id="291" name="Google Shape;291;p27"/>
          <p:cNvSpPr/>
          <p:nvPr/>
        </p:nvSpPr>
        <p:spPr>
          <a:xfrm>
            <a:off x="251581" y="210209"/>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92" name="Google Shape;292;p27"/>
          <p:cNvPicPr preferRelativeResize="0"/>
          <p:nvPr/>
        </p:nvPicPr>
        <p:blipFill rotWithShape="1">
          <a:blip r:embed="rId3">
            <a:alphaModFix/>
          </a:blip>
          <a:srcRect b="0" l="0" r="0" t="0"/>
          <a:stretch/>
        </p:blipFill>
        <p:spPr>
          <a:xfrm>
            <a:off x="283921" y="248568"/>
            <a:ext cx="131098" cy="110797"/>
          </a:xfrm>
          <a:prstGeom prst="rect">
            <a:avLst/>
          </a:prstGeom>
          <a:noFill/>
          <a:ln>
            <a:noFill/>
          </a:ln>
        </p:spPr>
      </p:pic>
      <p:sp>
        <p:nvSpPr>
          <p:cNvPr id="293" name="Google Shape;293;p27"/>
          <p:cNvSpPr/>
          <p:nvPr/>
        </p:nvSpPr>
        <p:spPr>
          <a:xfrm>
            <a:off x="285750" y="2302987"/>
            <a:ext cx="4923600" cy="921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100"/>
              <a:buFont typeface="Arial"/>
              <a:buNone/>
            </a:pPr>
            <a:r>
              <a:rPr lang="en" sz="3100">
                <a:latin typeface="Raleway"/>
                <a:ea typeface="Raleway"/>
                <a:cs typeface="Raleway"/>
                <a:sym typeface="Raleway"/>
              </a:rPr>
              <a:t>Product</a:t>
            </a:r>
            <a:endParaRPr sz="31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3100"/>
              <a:buFont typeface="Arial"/>
              <a:buNone/>
            </a:pPr>
            <a:r>
              <a:rPr lang="en" sz="3100">
                <a:latin typeface="Raleway"/>
                <a:ea typeface="Raleway"/>
                <a:cs typeface="Raleway"/>
                <a:sym typeface="Raleway"/>
              </a:rPr>
              <a:t>Specifications</a:t>
            </a:r>
            <a:endParaRPr sz="3100">
              <a:latin typeface="Raleway"/>
              <a:ea typeface="Raleway"/>
              <a:cs typeface="Raleway"/>
              <a:sym typeface="Raleway"/>
            </a:endParaRPr>
          </a:p>
        </p:txBody>
      </p:sp>
      <p:pic>
        <p:nvPicPr>
          <p:cNvPr descr=" " id="294" name="Google Shape;294;p27"/>
          <p:cNvPicPr preferRelativeResize="0"/>
          <p:nvPr/>
        </p:nvPicPr>
        <p:blipFill rotWithShape="1">
          <a:blip r:embed="rId4">
            <a:alphaModFix/>
          </a:blip>
          <a:srcRect b="0" l="0" r="0" t="0"/>
          <a:stretch/>
        </p:blipFill>
        <p:spPr>
          <a:xfrm>
            <a:off x="4044938" y="553150"/>
            <a:ext cx="5348786" cy="4272175"/>
          </a:xfrm>
          <a:prstGeom prst="rect">
            <a:avLst/>
          </a:prstGeom>
          <a:noFill/>
          <a:ln>
            <a:noFill/>
          </a:ln>
        </p:spPr>
      </p:pic>
      <p:sp>
        <p:nvSpPr>
          <p:cNvPr id="295" name="Google Shape;295;p27"/>
          <p:cNvSpPr/>
          <p:nvPr/>
        </p:nvSpPr>
        <p:spPr>
          <a:xfrm>
            <a:off x="4168772" y="640650"/>
            <a:ext cx="1790100" cy="4086300"/>
          </a:xfrm>
          <a:prstGeom prst="roundRect">
            <a:avLst>
              <a:gd fmla="val 4032" name="adj"/>
            </a:avLst>
          </a:prstGeom>
          <a:solidFill>
            <a:srgbClr val="FFFFFF">
              <a:alpha val="6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296" name="Google Shape;296;p27"/>
          <p:cNvSpPr/>
          <p:nvPr/>
        </p:nvSpPr>
        <p:spPr>
          <a:xfrm>
            <a:off x="6069600" y="640650"/>
            <a:ext cx="3188700" cy="4086300"/>
          </a:xfrm>
          <a:prstGeom prst="roundRect">
            <a:avLst>
              <a:gd fmla="val 2032" name="adj"/>
            </a:avLst>
          </a:prstGeom>
          <a:solidFill>
            <a:srgbClr val="FFFFFF">
              <a:alpha val="2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297" name="Google Shape;297;p27"/>
          <p:cNvSpPr/>
          <p:nvPr/>
        </p:nvSpPr>
        <p:spPr>
          <a:xfrm flipH="1" rot="10800000">
            <a:off x="4146553" y="1229350"/>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298" name="Google Shape;298;p27"/>
          <p:cNvSpPr/>
          <p:nvPr/>
        </p:nvSpPr>
        <p:spPr>
          <a:xfrm>
            <a:off x="4146555" y="1532504"/>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299" name="Google Shape;299;p27"/>
          <p:cNvSpPr/>
          <p:nvPr/>
        </p:nvSpPr>
        <p:spPr>
          <a:xfrm>
            <a:off x="4146555" y="1845779"/>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0" name="Google Shape;300;p27"/>
          <p:cNvSpPr/>
          <p:nvPr/>
        </p:nvSpPr>
        <p:spPr>
          <a:xfrm>
            <a:off x="4146555" y="2159050"/>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1" name="Google Shape;301;p27"/>
          <p:cNvSpPr/>
          <p:nvPr/>
        </p:nvSpPr>
        <p:spPr>
          <a:xfrm>
            <a:off x="4146553" y="2472325"/>
            <a:ext cx="50994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2" name="Google Shape;302;p27"/>
          <p:cNvSpPr/>
          <p:nvPr/>
        </p:nvSpPr>
        <p:spPr>
          <a:xfrm>
            <a:off x="4146553" y="2785598"/>
            <a:ext cx="50994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3" name="Google Shape;303;p27"/>
          <p:cNvSpPr/>
          <p:nvPr/>
        </p:nvSpPr>
        <p:spPr>
          <a:xfrm>
            <a:off x="4146553" y="3065873"/>
            <a:ext cx="50994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4" name="Google Shape;304;p27"/>
          <p:cNvSpPr/>
          <p:nvPr/>
        </p:nvSpPr>
        <p:spPr>
          <a:xfrm>
            <a:off x="4146553" y="3412150"/>
            <a:ext cx="50994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5" name="Google Shape;305;p27"/>
          <p:cNvSpPr/>
          <p:nvPr/>
        </p:nvSpPr>
        <p:spPr>
          <a:xfrm>
            <a:off x="4146553" y="3725425"/>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06" name="Google Shape;306;p27"/>
          <p:cNvSpPr/>
          <p:nvPr/>
        </p:nvSpPr>
        <p:spPr>
          <a:xfrm>
            <a:off x="4146553" y="4038700"/>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id="307" name="Google Shape;307;p27"/>
          <p:cNvPicPr preferRelativeResize="0"/>
          <p:nvPr/>
        </p:nvPicPr>
        <p:blipFill>
          <a:blip r:embed="rId5">
            <a:alphaModFix/>
          </a:blip>
          <a:stretch>
            <a:fillRect/>
          </a:stretch>
        </p:blipFill>
        <p:spPr>
          <a:xfrm>
            <a:off x="7025705" y="652625"/>
            <a:ext cx="349564" cy="555599"/>
          </a:xfrm>
          <a:prstGeom prst="rect">
            <a:avLst/>
          </a:prstGeom>
          <a:noFill/>
          <a:ln>
            <a:noFill/>
          </a:ln>
        </p:spPr>
      </p:pic>
      <p:pic>
        <p:nvPicPr>
          <p:cNvPr id="308" name="Google Shape;308;p27"/>
          <p:cNvPicPr preferRelativeResize="0"/>
          <p:nvPr/>
        </p:nvPicPr>
        <p:blipFill>
          <a:blip r:embed="rId6">
            <a:alphaModFix/>
          </a:blip>
          <a:stretch>
            <a:fillRect/>
          </a:stretch>
        </p:blipFill>
        <p:spPr>
          <a:xfrm>
            <a:off x="7981095" y="652631"/>
            <a:ext cx="349551" cy="555593"/>
          </a:xfrm>
          <a:prstGeom prst="rect">
            <a:avLst/>
          </a:prstGeom>
          <a:noFill/>
          <a:ln>
            <a:noFill/>
          </a:ln>
        </p:spPr>
      </p:pic>
      <p:sp>
        <p:nvSpPr>
          <p:cNvPr id="309" name="Google Shape;309;p27"/>
          <p:cNvSpPr txBox="1"/>
          <p:nvPr/>
        </p:nvSpPr>
        <p:spPr>
          <a:xfrm>
            <a:off x="4146553" y="1262250"/>
            <a:ext cx="11160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Color</a:t>
            </a:r>
            <a:endParaRPr sz="1100">
              <a:solidFill>
                <a:srgbClr val="595959"/>
              </a:solidFill>
              <a:latin typeface="Raleway"/>
              <a:ea typeface="Raleway"/>
              <a:cs typeface="Raleway"/>
              <a:sym typeface="Raleway"/>
            </a:endParaRPr>
          </a:p>
        </p:txBody>
      </p:sp>
      <p:sp>
        <p:nvSpPr>
          <p:cNvPr id="310" name="Google Shape;310;p27"/>
          <p:cNvSpPr txBox="1"/>
          <p:nvPr/>
        </p:nvSpPr>
        <p:spPr>
          <a:xfrm>
            <a:off x="4146553" y="1567050"/>
            <a:ext cx="11160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Size</a:t>
            </a:r>
            <a:endParaRPr sz="1100">
              <a:solidFill>
                <a:srgbClr val="595959"/>
              </a:solidFill>
              <a:latin typeface="Raleway"/>
              <a:ea typeface="Raleway"/>
              <a:cs typeface="Raleway"/>
              <a:sym typeface="Raleway"/>
            </a:endParaRPr>
          </a:p>
        </p:txBody>
      </p:sp>
      <p:sp>
        <p:nvSpPr>
          <p:cNvPr id="311" name="Google Shape;311;p27"/>
          <p:cNvSpPr txBox="1"/>
          <p:nvPr/>
        </p:nvSpPr>
        <p:spPr>
          <a:xfrm>
            <a:off x="4146553" y="1871850"/>
            <a:ext cx="11160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Weight</a:t>
            </a:r>
            <a:endParaRPr sz="1100">
              <a:solidFill>
                <a:srgbClr val="595959"/>
              </a:solidFill>
              <a:latin typeface="Raleway"/>
              <a:ea typeface="Raleway"/>
              <a:cs typeface="Raleway"/>
              <a:sym typeface="Raleway"/>
            </a:endParaRPr>
          </a:p>
        </p:txBody>
      </p:sp>
      <p:sp>
        <p:nvSpPr>
          <p:cNvPr id="312" name="Google Shape;312;p27"/>
          <p:cNvSpPr txBox="1"/>
          <p:nvPr/>
        </p:nvSpPr>
        <p:spPr>
          <a:xfrm>
            <a:off x="4146553" y="2172097"/>
            <a:ext cx="11160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Microphone</a:t>
            </a:r>
            <a:endParaRPr sz="1100">
              <a:solidFill>
                <a:srgbClr val="595959"/>
              </a:solidFill>
              <a:latin typeface="Raleway"/>
              <a:ea typeface="Raleway"/>
              <a:cs typeface="Raleway"/>
              <a:sym typeface="Raleway"/>
            </a:endParaRPr>
          </a:p>
        </p:txBody>
      </p:sp>
      <p:sp>
        <p:nvSpPr>
          <p:cNvPr id="313" name="Google Shape;313;p27"/>
          <p:cNvSpPr txBox="1"/>
          <p:nvPr/>
        </p:nvSpPr>
        <p:spPr>
          <a:xfrm>
            <a:off x="4146553" y="2476900"/>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Recording Distance</a:t>
            </a:r>
            <a:endParaRPr sz="1100">
              <a:solidFill>
                <a:srgbClr val="595959"/>
              </a:solidFill>
              <a:latin typeface="Raleway"/>
              <a:ea typeface="Raleway"/>
              <a:cs typeface="Raleway"/>
              <a:sym typeface="Raleway"/>
            </a:endParaRPr>
          </a:p>
        </p:txBody>
      </p:sp>
      <p:sp>
        <p:nvSpPr>
          <p:cNvPr id="314" name="Google Shape;314;p27"/>
          <p:cNvSpPr txBox="1"/>
          <p:nvPr/>
        </p:nvSpPr>
        <p:spPr>
          <a:xfrm>
            <a:off x="4146553" y="2787888"/>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Battery</a:t>
            </a:r>
            <a:endParaRPr sz="1100">
              <a:solidFill>
                <a:srgbClr val="595959"/>
              </a:solidFill>
              <a:latin typeface="Raleway"/>
              <a:ea typeface="Raleway"/>
              <a:cs typeface="Raleway"/>
              <a:sym typeface="Raleway"/>
            </a:endParaRPr>
          </a:p>
        </p:txBody>
      </p:sp>
      <p:sp>
        <p:nvSpPr>
          <p:cNvPr id="315" name="Google Shape;315;p27"/>
          <p:cNvSpPr txBox="1"/>
          <p:nvPr/>
        </p:nvSpPr>
        <p:spPr>
          <a:xfrm>
            <a:off x="4157634" y="3117650"/>
            <a:ext cx="18123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Continuous Recording</a:t>
            </a:r>
            <a:endParaRPr sz="1100">
              <a:solidFill>
                <a:srgbClr val="595959"/>
              </a:solidFill>
              <a:latin typeface="Raleway"/>
              <a:ea typeface="Raleway"/>
              <a:cs typeface="Raleway"/>
              <a:sym typeface="Raleway"/>
            </a:endParaRPr>
          </a:p>
        </p:txBody>
      </p:sp>
      <p:sp>
        <p:nvSpPr>
          <p:cNvPr id="316" name="Google Shape;316;p27"/>
          <p:cNvSpPr txBox="1"/>
          <p:nvPr/>
        </p:nvSpPr>
        <p:spPr>
          <a:xfrm>
            <a:off x="4146553" y="3421538"/>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Standby Time</a:t>
            </a:r>
            <a:endParaRPr sz="1100">
              <a:solidFill>
                <a:srgbClr val="595959"/>
              </a:solidFill>
              <a:latin typeface="Raleway"/>
              <a:ea typeface="Raleway"/>
              <a:cs typeface="Raleway"/>
              <a:sym typeface="Raleway"/>
            </a:endParaRPr>
          </a:p>
        </p:txBody>
      </p:sp>
      <p:sp>
        <p:nvSpPr>
          <p:cNvPr id="317" name="Google Shape;317;p27"/>
          <p:cNvSpPr txBox="1"/>
          <p:nvPr/>
        </p:nvSpPr>
        <p:spPr>
          <a:xfrm>
            <a:off x="4146553" y="3730125"/>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Local Storage</a:t>
            </a:r>
            <a:endParaRPr sz="1100">
              <a:solidFill>
                <a:srgbClr val="595959"/>
              </a:solidFill>
              <a:latin typeface="Raleway"/>
              <a:ea typeface="Raleway"/>
              <a:cs typeface="Raleway"/>
              <a:sym typeface="Raleway"/>
            </a:endParaRPr>
          </a:p>
        </p:txBody>
      </p:sp>
      <p:sp>
        <p:nvSpPr>
          <p:cNvPr id="318" name="Google Shape;318;p27"/>
          <p:cNvSpPr txBox="1"/>
          <p:nvPr/>
        </p:nvSpPr>
        <p:spPr>
          <a:xfrm>
            <a:off x="4146553" y="4077100"/>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Charging</a:t>
            </a:r>
            <a:endParaRPr sz="1100">
              <a:solidFill>
                <a:srgbClr val="595959"/>
              </a:solidFill>
              <a:latin typeface="Raleway"/>
              <a:ea typeface="Raleway"/>
              <a:cs typeface="Raleway"/>
              <a:sym typeface="Raleway"/>
            </a:endParaRPr>
          </a:p>
        </p:txBody>
      </p:sp>
      <p:pic>
        <p:nvPicPr>
          <p:cNvPr descr=" " id="319" name="Google Shape;319;p27"/>
          <p:cNvPicPr preferRelativeResize="0"/>
          <p:nvPr/>
        </p:nvPicPr>
        <p:blipFill rotWithShape="1">
          <a:blip r:embed="rId7">
            <a:alphaModFix/>
          </a:blip>
          <a:srcRect b="0" l="0" r="0" t="0"/>
          <a:stretch/>
        </p:blipFill>
        <p:spPr>
          <a:xfrm>
            <a:off x="251591" y="3323135"/>
            <a:ext cx="2048327" cy="22578"/>
          </a:xfrm>
          <a:prstGeom prst="rect">
            <a:avLst/>
          </a:prstGeom>
          <a:noFill/>
          <a:ln>
            <a:noFill/>
          </a:ln>
        </p:spPr>
      </p:pic>
      <p:sp>
        <p:nvSpPr>
          <p:cNvPr id="320" name="Google Shape;320;p27"/>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21" name="Google Shape;321;p27"/>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322" name="Google Shape;322;p2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23" name="Google Shape;323;p27"/>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324" name="Google Shape;324;p27"/>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325" name="Google Shape;325;p27"/>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326" name="Google Shape;326;p27"/>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Specifications</a:t>
            </a:r>
            <a:endParaRPr i="0" sz="900" u="none" cap="none" strike="noStrike">
              <a:solidFill>
                <a:schemeClr val="dk1"/>
              </a:solidFill>
              <a:latin typeface="Raleway"/>
              <a:ea typeface="Raleway"/>
              <a:cs typeface="Raleway"/>
              <a:sym typeface="Raleway"/>
            </a:endParaRPr>
          </a:p>
        </p:txBody>
      </p:sp>
      <p:sp>
        <p:nvSpPr>
          <p:cNvPr id="327" name="Google Shape;327;p27"/>
          <p:cNvSpPr/>
          <p:nvPr/>
        </p:nvSpPr>
        <p:spPr>
          <a:xfrm>
            <a:off x="4146553" y="4343500"/>
            <a:ext cx="5062500" cy="282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328" name="Google Shape;328;p27"/>
          <p:cNvSpPr txBox="1"/>
          <p:nvPr/>
        </p:nvSpPr>
        <p:spPr>
          <a:xfrm>
            <a:off x="4146553" y="4381900"/>
            <a:ext cx="1590600" cy="270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latin typeface="Raleway"/>
                <a:ea typeface="Raleway"/>
                <a:cs typeface="Raleway"/>
                <a:sym typeface="Raleway"/>
              </a:rPr>
              <a:t>File Transfer</a:t>
            </a:r>
            <a:endParaRPr sz="1100">
              <a:solidFill>
                <a:srgbClr val="595959"/>
              </a:solidFill>
              <a:latin typeface="Raleway"/>
              <a:ea typeface="Raleway"/>
              <a:cs typeface="Raleway"/>
              <a:sym typeface="Raleway"/>
            </a:endParaRPr>
          </a:p>
        </p:txBody>
      </p:sp>
      <p:sp>
        <p:nvSpPr>
          <p:cNvPr id="329" name="Google Shape;329;p27"/>
          <p:cNvSpPr txBox="1"/>
          <p:nvPr/>
        </p:nvSpPr>
        <p:spPr>
          <a:xfrm>
            <a:off x="6069600" y="12595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Black | Silver</a:t>
            </a:r>
            <a:endParaRPr sz="1100">
              <a:solidFill>
                <a:srgbClr val="595959"/>
              </a:solidFill>
              <a:latin typeface="Raleway"/>
              <a:ea typeface="Raleway"/>
              <a:cs typeface="Raleway"/>
              <a:sym typeface="Raleway"/>
            </a:endParaRPr>
          </a:p>
        </p:txBody>
      </p:sp>
      <p:sp>
        <p:nvSpPr>
          <p:cNvPr id="330" name="Google Shape;330;p27"/>
          <p:cNvSpPr txBox="1"/>
          <p:nvPr/>
        </p:nvSpPr>
        <p:spPr>
          <a:xfrm>
            <a:off x="6069600" y="15643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3.37" × 2.13" × 0.12" (85.6 × 54.1 × 2.99 mm)</a:t>
            </a:r>
            <a:endParaRPr sz="1100">
              <a:solidFill>
                <a:srgbClr val="595959"/>
              </a:solidFill>
              <a:latin typeface="Raleway"/>
              <a:ea typeface="Raleway"/>
              <a:cs typeface="Raleway"/>
              <a:sym typeface="Raleway"/>
            </a:endParaRPr>
          </a:p>
        </p:txBody>
      </p:sp>
      <p:sp>
        <p:nvSpPr>
          <p:cNvPr id="331" name="Google Shape;331;p27"/>
          <p:cNvSpPr txBox="1"/>
          <p:nvPr/>
        </p:nvSpPr>
        <p:spPr>
          <a:xfrm>
            <a:off x="6069600" y="18691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30g (1.06 oz) </a:t>
            </a:r>
            <a:endParaRPr sz="1100">
              <a:solidFill>
                <a:srgbClr val="595959"/>
              </a:solidFill>
              <a:latin typeface="Raleway"/>
              <a:ea typeface="Raleway"/>
              <a:cs typeface="Raleway"/>
              <a:sym typeface="Raleway"/>
            </a:endParaRPr>
          </a:p>
        </p:txBody>
      </p:sp>
      <p:sp>
        <p:nvSpPr>
          <p:cNvPr id="332" name="Google Shape;332;p27"/>
          <p:cNvSpPr txBox="1"/>
          <p:nvPr/>
        </p:nvSpPr>
        <p:spPr>
          <a:xfrm>
            <a:off x="6069600" y="21739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4 MEMS with AI-Beamforming / 1 VPU </a:t>
            </a:r>
            <a:endParaRPr sz="1100">
              <a:solidFill>
                <a:srgbClr val="595959"/>
              </a:solidFill>
              <a:latin typeface="Raleway"/>
              <a:ea typeface="Raleway"/>
              <a:cs typeface="Raleway"/>
              <a:sym typeface="Raleway"/>
            </a:endParaRPr>
          </a:p>
        </p:txBody>
      </p:sp>
      <p:sp>
        <p:nvSpPr>
          <p:cNvPr id="333" name="Google Shape;333;p27"/>
          <p:cNvSpPr txBox="1"/>
          <p:nvPr/>
        </p:nvSpPr>
        <p:spPr>
          <a:xfrm>
            <a:off x="6069600" y="24787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Up to 5 meters (16.4 feets)</a:t>
            </a:r>
            <a:endParaRPr sz="1100">
              <a:solidFill>
                <a:srgbClr val="595959"/>
              </a:solidFill>
              <a:latin typeface="Raleway"/>
              <a:ea typeface="Raleway"/>
              <a:cs typeface="Raleway"/>
              <a:sym typeface="Raleway"/>
            </a:endParaRPr>
          </a:p>
        </p:txBody>
      </p:sp>
      <p:sp>
        <p:nvSpPr>
          <p:cNvPr id="334" name="Google Shape;334;p27"/>
          <p:cNvSpPr txBox="1"/>
          <p:nvPr/>
        </p:nvSpPr>
        <p:spPr>
          <a:xfrm>
            <a:off x="6069600" y="27835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500mAh</a:t>
            </a:r>
            <a:endParaRPr sz="1100">
              <a:solidFill>
                <a:srgbClr val="595959"/>
              </a:solidFill>
              <a:latin typeface="Raleway"/>
              <a:ea typeface="Raleway"/>
              <a:cs typeface="Raleway"/>
              <a:sym typeface="Raleway"/>
            </a:endParaRPr>
          </a:p>
        </p:txBody>
      </p:sp>
      <p:sp>
        <p:nvSpPr>
          <p:cNvPr id="335" name="Google Shape;335;p27"/>
          <p:cNvSpPr txBox="1"/>
          <p:nvPr/>
        </p:nvSpPr>
        <p:spPr>
          <a:xfrm>
            <a:off x="6069600" y="3117663"/>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Standard mode: 30 hours</a:t>
            </a:r>
            <a:endParaRPr sz="1000">
              <a:solidFill>
                <a:srgbClr val="595959"/>
              </a:solidFill>
              <a:latin typeface="Raleway"/>
              <a:ea typeface="Raleway"/>
              <a:cs typeface="Raleway"/>
              <a:sym typeface="Raleway"/>
            </a:endParaRPr>
          </a:p>
          <a:p>
            <a:pPr indent="0" lvl="0" marL="0" rtl="0" algn="ctr">
              <a:spcBef>
                <a:spcPts val="0"/>
              </a:spcBef>
              <a:spcAft>
                <a:spcPts val="0"/>
              </a:spcAft>
              <a:buNone/>
            </a:pPr>
            <a:r>
              <a:rPr lang="en" sz="1000">
                <a:solidFill>
                  <a:srgbClr val="595959"/>
                </a:solidFill>
                <a:latin typeface="Raleway"/>
                <a:ea typeface="Raleway"/>
                <a:cs typeface="Raleway"/>
                <a:sym typeface="Raleway"/>
              </a:rPr>
              <a:t>Endurance mode: 50 hours</a:t>
            </a:r>
            <a:endParaRPr sz="1000">
              <a:solidFill>
                <a:srgbClr val="595959"/>
              </a:solidFill>
              <a:latin typeface="Raleway"/>
              <a:ea typeface="Raleway"/>
              <a:cs typeface="Raleway"/>
              <a:sym typeface="Raleway"/>
            </a:endParaRPr>
          </a:p>
        </p:txBody>
      </p:sp>
      <p:sp>
        <p:nvSpPr>
          <p:cNvPr id="336" name="Google Shape;336;p27"/>
          <p:cNvSpPr txBox="1"/>
          <p:nvPr/>
        </p:nvSpPr>
        <p:spPr>
          <a:xfrm>
            <a:off x="6069600" y="34693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Up to 60 days</a:t>
            </a:r>
            <a:endParaRPr sz="1100">
              <a:solidFill>
                <a:srgbClr val="595959"/>
              </a:solidFill>
              <a:latin typeface="Raleway"/>
              <a:ea typeface="Raleway"/>
              <a:cs typeface="Raleway"/>
              <a:sym typeface="Raleway"/>
            </a:endParaRPr>
          </a:p>
        </p:txBody>
      </p:sp>
      <p:sp>
        <p:nvSpPr>
          <p:cNvPr id="337" name="Google Shape;337;p27"/>
          <p:cNvSpPr txBox="1"/>
          <p:nvPr/>
        </p:nvSpPr>
        <p:spPr>
          <a:xfrm>
            <a:off x="6069600" y="37741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64GB</a:t>
            </a:r>
            <a:endParaRPr sz="1100">
              <a:solidFill>
                <a:srgbClr val="595959"/>
              </a:solidFill>
              <a:latin typeface="Raleway"/>
              <a:ea typeface="Raleway"/>
              <a:cs typeface="Raleway"/>
              <a:sym typeface="Raleway"/>
            </a:endParaRPr>
          </a:p>
        </p:txBody>
      </p:sp>
      <p:sp>
        <p:nvSpPr>
          <p:cNvPr id="338" name="Google Shape;338;p27"/>
          <p:cNvSpPr txBox="1"/>
          <p:nvPr/>
        </p:nvSpPr>
        <p:spPr>
          <a:xfrm>
            <a:off x="6069600" y="40789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Magnetic charging cable</a:t>
            </a:r>
            <a:endParaRPr sz="1100">
              <a:solidFill>
                <a:srgbClr val="595959"/>
              </a:solidFill>
              <a:latin typeface="Raleway"/>
              <a:ea typeface="Raleway"/>
              <a:cs typeface="Raleway"/>
              <a:sym typeface="Raleway"/>
            </a:endParaRPr>
          </a:p>
        </p:txBody>
      </p:sp>
      <p:sp>
        <p:nvSpPr>
          <p:cNvPr id="339" name="Google Shape;339;p27"/>
          <p:cNvSpPr txBox="1"/>
          <p:nvPr/>
        </p:nvSpPr>
        <p:spPr>
          <a:xfrm>
            <a:off x="6069600" y="4459975"/>
            <a:ext cx="3188700" cy="270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solidFill>
                  <a:srgbClr val="595959"/>
                </a:solidFill>
                <a:latin typeface="Raleway"/>
                <a:ea typeface="Raleway"/>
                <a:cs typeface="Raleway"/>
                <a:sym typeface="Raleway"/>
              </a:rPr>
              <a:t>BLE 5.4, Dual-band Wi-Fi (2.4GHz &amp; 5GHz)</a:t>
            </a:r>
            <a:endParaRPr sz="1100">
              <a:solidFill>
                <a:srgbClr val="595959"/>
              </a:solidFill>
              <a:latin typeface="Raleway"/>
              <a:ea typeface="Raleway"/>
              <a:cs typeface="Raleway"/>
              <a:sym typeface="Raleway"/>
            </a:endParaRPr>
          </a:p>
        </p:txBody>
      </p:sp>
      <p:sp>
        <p:nvSpPr>
          <p:cNvPr id="340" name="Google Shape;340;p27"/>
          <p:cNvSpPr txBox="1"/>
          <p:nvPr/>
        </p:nvSpPr>
        <p:spPr>
          <a:xfrm>
            <a:off x="123900" y="4562725"/>
            <a:ext cx="34779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345" name="Shape 345"/>
        <p:cNvGrpSpPr/>
        <p:nvPr/>
      </p:nvGrpSpPr>
      <p:grpSpPr>
        <a:xfrm>
          <a:off x="0" y="0"/>
          <a:ext cx="0" cy="0"/>
          <a:chOff x="0" y="0"/>
          <a:chExt cx="0" cy="0"/>
        </a:xfrm>
      </p:grpSpPr>
      <p:sp>
        <p:nvSpPr>
          <p:cNvPr id="346" name="Google Shape;346;p28"/>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47" name="Google Shape;347;p28"/>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348" name="Google Shape;348;p2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49" name="Google Shape;349;p2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350" name="Google Shape;350;p28"/>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351" name="Google Shape;351;p28"/>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352" name="Google Shape;352;p28"/>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App Download</a:t>
            </a:r>
            <a:endParaRPr i="0" sz="900" u="none" cap="none" strike="noStrike">
              <a:solidFill>
                <a:schemeClr val="dk1"/>
              </a:solidFill>
              <a:latin typeface="Raleway"/>
              <a:ea typeface="Raleway"/>
              <a:cs typeface="Raleway"/>
              <a:sym typeface="Raleway"/>
            </a:endParaRPr>
          </a:p>
        </p:txBody>
      </p:sp>
      <p:sp>
        <p:nvSpPr>
          <p:cNvPr id="353" name="Google Shape;353;p28"/>
          <p:cNvSpPr/>
          <p:nvPr/>
        </p:nvSpPr>
        <p:spPr>
          <a:xfrm>
            <a:off x="251578" y="2333950"/>
            <a:ext cx="3785100" cy="53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Download </a:t>
            </a:r>
            <a:endParaRPr sz="30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the App</a:t>
            </a:r>
            <a:endParaRPr i="0" sz="3000" u="none" cap="none" strike="noStrike">
              <a:solidFill>
                <a:srgbClr val="000000"/>
              </a:solidFill>
              <a:latin typeface="Raleway"/>
              <a:ea typeface="Raleway"/>
              <a:cs typeface="Raleway"/>
              <a:sym typeface="Raleway"/>
            </a:endParaRPr>
          </a:p>
        </p:txBody>
      </p:sp>
      <p:pic>
        <p:nvPicPr>
          <p:cNvPr descr=" " id="354" name="Google Shape;354;p28"/>
          <p:cNvPicPr preferRelativeResize="0"/>
          <p:nvPr/>
        </p:nvPicPr>
        <p:blipFill rotWithShape="1">
          <a:blip r:embed="rId4">
            <a:alphaModFix/>
          </a:blip>
          <a:srcRect b="0" l="0" r="0" t="0"/>
          <a:stretch/>
        </p:blipFill>
        <p:spPr>
          <a:xfrm>
            <a:off x="251591" y="3323135"/>
            <a:ext cx="2048327" cy="22578"/>
          </a:xfrm>
          <a:prstGeom prst="rect">
            <a:avLst/>
          </a:prstGeom>
          <a:noFill/>
          <a:ln>
            <a:noFill/>
          </a:ln>
        </p:spPr>
      </p:pic>
      <p:sp>
        <p:nvSpPr>
          <p:cNvPr id="355" name="Google Shape;355;p28"/>
          <p:cNvSpPr txBox="1"/>
          <p:nvPr/>
        </p:nvSpPr>
        <p:spPr>
          <a:xfrm>
            <a:off x="6886700" y="2187400"/>
            <a:ext cx="3000000" cy="1793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1400"/>
              </a:spcBef>
              <a:spcAft>
                <a:spcPts val="0"/>
              </a:spcAft>
              <a:buNone/>
            </a:pPr>
            <a:r>
              <a:t/>
            </a:r>
            <a:endParaRPr sz="1300">
              <a:solidFill>
                <a:srgbClr val="595959"/>
              </a:solidFill>
              <a:latin typeface="Raleway"/>
              <a:ea typeface="Raleway"/>
              <a:cs typeface="Raleway"/>
              <a:sym typeface="Raleway"/>
            </a:endParaRPr>
          </a:p>
          <a:p>
            <a:pPr indent="0" lvl="0" marL="0" rtl="0" algn="l">
              <a:lnSpc>
                <a:spcPct val="115000"/>
              </a:lnSpc>
              <a:spcBef>
                <a:spcPts val="1400"/>
              </a:spcBef>
              <a:spcAft>
                <a:spcPts val="0"/>
              </a:spcAft>
              <a:buNone/>
            </a:pPr>
            <a:r>
              <a:t/>
            </a:r>
            <a:endParaRPr sz="1300">
              <a:solidFill>
                <a:srgbClr val="595959"/>
              </a:solidFill>
              <a:latin typeface="Raleway"/>
              <a:ea typeface="Raleway"/>
              <a:cs typeface="Raleway"/>
              <a:sym typeface="Raleway"/>
            </a:endParaRPr>
          </a:p>
          <a:p>
            <a:pPr indent="0" lvl="0" marL="0" rtl="0" algn="l">
              <a:lnSpc>
                <a:spcPct val="115000"/>
              </a:lnSpc>
              <a:spcBef>
                <a:spcPts val="1400"/>
              </a:spcBef>
              <a:spcAft>
                <a:spcPts val="0"/>
              </a:spcAft>
              <a:buNone/>
            </a:pPr>
            <a:r>
              <a:t/>
            </a:r>
            <a:endParaRPr sz="1300">
              <a:solidFill>
                <a:srgbClr val="595959"/>
              </a:solidFill>
              <a:latin typeface="Raleway"/>
              <a:ea typeface="Raleway"/>
              <a:cs typeface="Raleway"/>
              <a:sym typeface="Raleway"/>
            </a:endParaRPr>
          </a:p>
          <a:p>
            <a:pPr indent="0" lvl="0" marL="0" rtl="0" algn="l">
              <a:spcBef>
                <a:spcPts val="400"/>
              </a:spcBef>
              <a:spcAft>
                <a:spcPts val="0"/>
              </a:spcAft>
              <a:buNone/>
            </a:pPr>
            <a:r>
              <a:rPr lang="en" sz="1100">
                <a:solidFill>
                  <a:srgbClr val="595959"/>
                </a:solidFill>
                <a:latin typeface="Raleway"/>
                <a:ea typeface="Raleway"/>
                <a:cs typeface="Raleway"/>
                <a:sym typeface="Raleway"/>
              </a:rPr>
              <a:t>Click the </a:t>
            </a:r>
            <a:r>
              <a:rPr lang="en" sz="1100" u="sng">
                <a:solidFill>
                  <a:schemeClr val="hlink"/>
                </a:solidFill>
                <a:latin typeface="Raleway"/>
                <a:ea typeface="Raleway"/>
                <a:cs typeface="Raleway"/>
                <a:sym typeface="Raleway"/>
                <a:hlinkClick r:id="rId5"/>
              </a:rPr>
              <a:t>link</a:t>
            </a:r>
            <a:r>
              <a:rPr lang="en" sz="1100">
                <a:solidFill>
                  <a:srgbClr val="595959"/>
                </a:solidFill>
                <a:latin typeface="Raleway"/>
                <a:ea typeface="Raleway"/>
                <a:cs typeface="Raleway"/>
                <a:sym typeface="Raleway"/>
              </a:rPr>
              <a:t> or scan the QR code above, and follow the steps to download the app.</a:t>
            </a:r>
            <a:endParaRPr sz="1100">
              <a:solidFill>
                <a:srgbClr val="595959"/>
              </a:solidFill>
              <a:latin typeface="Raleway"/>
              <a:ea typeface="Raleway"/>
              <a:cs typeface="Raleway"/>
              <a:sym typeface="Raleway"/>
            </a:endParaRPr>
          </a:p>
          <a:p>
            <a:pPr indent="0" lvl="0" marL="0" marR="0" rtl="0" algn="l">
              <a:lnSpc>
                <a:spcPct val="100000"/>
              </a:lnSpc>
              <a:spcBef>
                <a:spcPts val="0"/>
              </a:spcBef>
              <a:spcAft>
                <a:spcPts val="0"/>
              </a:spcAft>
              <a:buNone/>
            </a:pPr>
            <a:r>
              <a:t/>
            </a:r>
            <a:endParaRPr sz="1100">
              <a:solidFill>
                <a:srgbClr val="595959"/>
              </a:solidFill>
              <a:latin typeface="Raleway"/>
              <a:ea typeface="Raleway"/>
              <a:cs typeface="Raleway"/>
              <a:sym typeface="Raleway"/>
            </a:endParaRPr>
          </a:p>
        </p:txBody>
      </p:sp>
      <p:pic>
        <p:nvPicPr>
          <p:cNvPr id="356" name="Google Shape;356;p28"/>
          <p:cNvPicPr preferRelativeResize="0"/>
          <p:nvPr/>
        </p:nvPicPr>
        <p:blipFill rotWithShape="1">
          <a:blip r:embed="rId6">
            <a:alphaModFix/>
          </a:blip>
          <a:srcRect b="50269" l="21978" r="39845" t="10717"/>
          <a:stretch/>
        </p:blipFill>
        <p:spPr>
          <a:xfrm>
            <a:off x="3310173" y="2333950"/>
            <a:ext cx="968400" cy="956400"/>
          </a:xfrm>
          <a:prstGeom prst="roundRect">
            <a:avLst>
              <a:gd fmla="val 20213" name="adj"/>
            </a:avLst>
          </a:prstGeom>
          <a:noFill/>
          <a:ln cap="flat" cmpd="sng" w="9525">
            <a:solidFill>
              <a:srgbClr val="CCCCCC"/>
            </a:solidFill>
            <a:prstDash val="solid"/>
            <a:round/>
            <a:headEnd len="sm" w="sm" type="none"/>
            <a:tailEnd len="sm" w="sm" type="none"/>
          </a:ln>
        </p:spPr>
      </p:pic>
      <p:sp>
        <p:nvSpPr>
          <p:cNvPr id="357" name="Google Shape;357;p28"/>
          <p:cNvSpPr txBox="1"/>
          <p:nvPr/>
        </p:nvSpPr>
        <p:spPr>
          <a:xfrm>
            <a:off x="4549547" y="2381398"/>
            <a:ext cx="2427300" cy="2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600">
                <a:solidFill>
                  <a:srgbClr val="434343"/>
                </a:solidFill>
                <a:latin typeface="Raleway"/>
                <a:ea typeface="Raleway"/>
                <a:cs typeface="Raleway"/>
                <a:sym typeface="Raleway"/>
              </a:rPr>
              <a:t>Plaud: AI Note Taker</a:t>
            </a:r>
            <a:endParaRPr sz="1600">
              <a:solidFill>
                <a:srgbClr val="434343"/>
              </a:solidFill>
              <a:latin typeface="Raleway"/>
              <a:ea typeface="Raleway"/>
              <a:cs typeface="Raleway"/>
              <a:sym typeface="Raleway"/>
            </a:endParaRPr>
          </a:p>
        </p:txBody>
      </p:sp>
      <p:sp>
        <p:nvSpPr>
          <p:cNvPr id="358" name="Google Shape;358;p28"/>
          <p:cNvSpPr txBox="1"/>
          <p:nvPr/>
        </p:nvSpPr>
        <p:spPr>
          <a:xfrm>
            <a:off x="4549547" y="2615934"/>
            <a:ext cx="2427300" cy="234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434343"/>
                </a:solidFill>
                <a:latin typeface="Raleway"/>
                <a:ea typeface="Raleway"/>
                <a:cs typeface="Raleway"/>
                <a:sym typeface="Raleway"/>
              </a:rPr>
              <a:t>Amplify </a:t>
            </a:r>
            <a:r>
              <a:rPr lang="en" sz="1100">
                <a:solidFill>
                  <a:srgbClr val="434343"/>
                </a:solidFill>
                <a:latin typeface="Raleway"/>
                <a:ea typeface="Raleway"/>
                <a:cs typeface="Raleway"/>
                <a:sym typeface="Raleway"/>
              </a:rPr>
              <a:t>Human</a:t>
            </a:r>
            <a:r>
              <a:rPr lang="en" sz="1100">
                <a:solidFill>
                  <a:srgbClr val="434343"/>
                </a:solidFill>
                <a:latin typeface="Raleway"/>
                <a:ea typeface="Raleway"/>
                <a:cs typeface="Raleway"/>
                <a:sym typeface="Raleway"/>
              </a:rPr>
              <a:t> Intelligence</a:t>
            </a:r>
            <a:endParaRPr sz="1100">
              <a:solidFill>
                <a:srgbClr val="434343"/>
              </a:solidFill>
              <a:latin typeface="Raleway"/>
              <a:ea typeface="Raleway"/>
              <a:cs typeface="Raleway"/>
              <a:sym typeface="Raleway"/>
            </a:endParaRPr>
          </a:p>
        </p:txBody>
      </p:sp>
      <p:pic>
        <p:nvPicPr>
          <p:cNvPr id="359" name="Google Shape;359;p28" title="frame.png"/>
          <p:cNvPicPr preferRelativeResize="0"/>
          <p:nvPr/>
        </p:nvPicPr>
        <p:blipFill rotWithShape="1">
          <a:blip r:embed="rId7">
            <a:alphaModFix/>
          </a:blip>
          <a:srcRect b="7905" l="9220" r="8154" t="8705"/>
          <a:stretch/>
        </p:blipFill>
        <p:spPr>
          <a:xfrm>
            <a:off x="7007700" y="2323625"/>
            <a:ext cx="883850" cy="8920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364" name="Shape 364"/>
        <p:cNvGrpSpPr/>
        <p:nvPr/>
      </p:nvGrpSpPr>
      <p:grpSpPr>
        <a:xfrm>
          <a:off x="0" y="0"/>
          <a:ext cx="0" cy="0"/>
          <a:chOff x="0" y="0"/>
          <a:chExt cx="0" cy="0"/>
        </a:xfrm>
      </p:grpSpPr>
      <p:sp>
        <p:nvSpPr>
          <p:cNvPr id="365" name="Google Shape;365;p29"/>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66" name="Google Shape;366;p29"/>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367" name="Google Shape;367;p29"/>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68" name="Google Shape;368;p29"/>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369" name="Google Shape;369;p29"/>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370" name="Google Shape;370;p29"/>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371" name="Google Shape;371;p29"/>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Firmware Update</a:t>
            </a:r>
            <a:endParaRPr i="0" sz="900" u="none" cap="none" strike="noStrike">
              <a:solidFill>
                <a:schemeClr val="dk1"/>
              </a:solidFill>
              <a:latin typeface="Raleway"/>
              <a:ea typeface="Raleway"/>
              <a:cs typeface="Raleway"/>
              <a:sym typeface="Raleway"/>
            </a:endParaRPr>
          </a:p>
        </p:txBody>
      </p:sp>
      <p:sp>
        <p:nvSpPr>
          <p:cNvPr id="372" name="Google Shape;372;p29"/>
          <p:cNvSpPr/>
          <p:nvPr/>
        </p:nvSpPr>
        <p:spPr>
          <a:xfrm>
            <a:off x="283922" y="1157525"/>
            <a:ext cx="2757000" cy="916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0000"/>
              <a:buFont typeface="Arial"/>
              <a:buNone/>
            </a:pPr>
            <a:r>
              <a:rPr lang="en" sz="3000">
                <a:latin typeface="Raleway"/>
                <a:ea typeface="Raleway"/>
                <a:cs typeface="Raleway"/>
                <a:sym typeface="Raleway"/>
              </a:rPr>
              <a:t>Firmware</a:t>
            </a:r>
            <a:endParaRPr sz="30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0"/>
              <a:buFont typeface="Arial"/>
              <a:buNone/>
            </a:pPr>
            <a:r>
              <a:rPr lang="en" sz="3000">
                <a:latin typeface="Raleway"/>
                <a:ea typeface="Raleway"/>
                <a:cs typeface="Raleway"/>
                <a:sym typeface="Raleway"/>
              </a:rPr>
              <a:t>Update</a:t>
            </a:r>
            <a:endParaRPr sz="3000">
              <a:latin typeface="Raleway"/>
              <a:ea typeface="Raleway"/>
              <a:cs typeface="Raleway"/>
              <a:sym typeface="Raleway"/>
            </a:endParaRPr>
          </a:p>
        </p:txBody>
      </p:sp>
      <p:pic>
        <p:nvPicPr>
          <p:cNvPr descr=" " id="373" name="Google Shape;373;p29"/>
          <p:cNvPicPr preferRelativeResize="0"/>
          <p:nvPr/>
        </p:nvPicPr>
        <p:blipFill rotWithShape="1">
          <a:blip r:embed="rId4">
            <a:alphaModFix/>
          </a:blip>
          <a:srcRect b="0" l="0" r="0" t="0"/>
          <a:stretch/>
        </p:blipFill>
        <p:spPr>
          <a:xfrm>
            <a:off x="251591" y="2180135"/>
            <a:ext cx="2048327" cy="22578"/>
          </a:xfrm>
          <a:prstGeom prst="rect">
            <a:avLst/>
          </a:prstGeom>
          <a:noFill/>
          <a:ln>
            <a:noFill/>
          </a:ln>
        </p:spPr>
      </p:pic>
      <p:pic>
        <p:nvPicPr>
          <p:cNvPr id="374" name="Google Shape;374;p29"/>
          <p:cNvPicPr preferRelativeResize="0"/>
          <p:nvPr/>
        </p:nvPicPr>
        <p:blipFill>
          <a:blip r:embed="rId5">
            <a:alphaModFix/>
          </a:blip>
          <a:stretch>
            <a:fillRect/>
          </a:stretch>
        </p:blipFill>
        <p:spPr>
          <a:xfrm>
            <a:off x="2995475" y="912878"/>
            <a:ext cx="1806900" cy="3495000"/>
          </a:xfrm>
          <a:prstGeom prst="roundRect">
            <a:avLst>
              <a:gd fmla="val 16511" name="adj"/>
            </a:avLst>
          </a:prstGeom>
          <a:noFill/>
          <a:ln>
            <a:noFill/>
          </a:ln>
        </p:spPr>
      </p:pic>
      <p:pic>
        <p:nvPicPr>
          <p:cNvPr id="375" name="Google Shape;375;p29"/>
          <p:cNvPicPr preferRelativeResize="0"/>
          <p:nvPr/>
        </p:nvPicPr>
        <p:blipFill>
          <a:blip r:embed="rId6">
            <a:alphaModFix/>
          </a:blip>
          <a:stretch>
            <a:fillRect/>
          </a:stretch>
        </p:blipFill>
        <p:spPr>
          <a:xfrm>
            <a:off x="5009170" y="908850"/>
            <a:ext cx="1806900" cy="3503100"/>
          </a:xfrm>
          <a:prstGeom prst="roundRect">
            <a:avLst>
              <a:gd fmla="val 16667" name="adj"/>
            </a:avLst>
          </a:prstGeom>
          <a:noFill/>
          <a:ln>
            <a:noFill/>
          </a:ln>
        </p:spPr>
      </p:pic>
      <p:sp>
        <p:nvSpPr>
          <p:cNvPr id="376" name="Google Shape;376;p29"/>
          <p:cNvSpPr txBox="1"/>
          <p:nvPr/>
        </p:nvSpPr>
        <p:spPr>
          <a:xfrm>
            <a:off x="7131925" y="1030900"/>
            <a:ext cx="2149500" cy="173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29"/>
          <p:cNvSpPr txBox="1"/>
          <p:nvPr/>
        </p:nvSpPr>
        <p:spPr>
          <a:xfrm>
            <a:off x="7022876" y="978200"/>
            <a:ext cx="2685300" cy="3117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Clr>
                <a:schemeClr val="dk1"/>
              </a:buClr>
              <a:buSzPts val="1100"/>
              <a:buFont typeface="Arial"/>
              <a:buNone/>
            </a:pPr>
            <a:r>
              <a:rPr lang="en" sz="1200">
                <a:solidFill>
                  <a:srgbClr val="413D3B"/>
                </a:solidFill>
                <a:latin typeface="Raleway"/>
                <a:ea typeface="Raleway"/>
                <a:cs typeface="Raleway"/>
                <a:sym typeface="Raleway"/>
              </a:rPr>
              <a:t>Select your device and go to the device settings page.</a:t>
            </a:r>
            <a:endParaRPr sz="1200">
              <a:solidFill>
                <a:srgbClr val="413D3B"/>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413D3B"/>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rPr lang="en" sz="1200">
                <a:solidFill>
                  <a:srgbClr val="413D3B"/>
                </a:solidFill>
                <a:latin typeface="Raleway"/>
                <a:ea typeface="Raleway"/>
                <a:cs typeface="Raleway"/>
                <a:sym typeface="Raleway"/>
              </a:rPr>
              <a:t>Tap on “Firmware Update.”</a:t>
            </a:r>
            <a:endParaRPr sz="1200">
              <a:solidFill>
                <a:srgbClr val="413D3B"/>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413D3B"/>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413D3B"/>
              </a:solidFill>
              <a:latin typeface="Raleway"/>
              <a:ea typeface="Raleway"/>
              <a:cs typeface="Raleway"/>
              <a:sym typeface="Raleway"/>
            </a:endParaRPr>
          </a:p>
          <a:p>
            <a:pPr indent="0" lvl="0" marL="0" rtl="0" algn="l">
              <a:lnSpc>
                <a:spcPct val="100000"/>
              </a:lnSpc>
              <a:spcBef>
                <a:spcPts val="0"/>
              </a:spcBef>
              <a:spcAft>
                <a:spcPts val="0"/>
              </a:spcAft>
              <a:buClr>
                <a:schemeClr val="dk1"/>
              </a:buClr>
              <a:buSzPts val="1100"/>
              <a:buFont typeface="Arial"/>
              <a:buNone/>
            </a:pPr>
            <a:r>
              <a:rPr lang="en" sz="1200">
                <a:solidFill>
                  <a:srgbClr val="413D3B"/>
                </a:solidFill>
                <a:latin typeface="Raleway"/>
                <a:ea typeface="Raleway"/>
                <a:cs typeface="Raleway"/>
                <a:sym typeface="Raleway"/>
              </a:rPr>
              <a:t>Make sure your device is charging and not recording, then start the update.</a:t>
            </a:r>
            <a:endParaRPr sz="1200">
              <a:solidFill>
                <a:srgbClr val="413D3B"/>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None/>
            </a:pPr>
            <a:r>
              <a:rPr lang="en" sz="1200">
                <a:solidFill>
                  <a:srgbClr val="595959"/>
                </a:solidFill>
                <a:latin typeface="Raleway"/>
                <a:ea typeface="Raleway"/>
                <a:cs typeface="Raleway"/>
                <a:sym typeface="Raleway"/>
              </a:rPr>
              <a:t>Firmware Version: </a:t>
            </a:r>
            <a:r>
              <a:rPr lang="en" sz="1200">
                <a:solidFill>
                  <a:srgbClr val="8F53ED"/>
                </a:solidFill>
                <a:latin typeface="Raleway"/>
                <a:ea typeface="Raleway"/>
                <a:cs typeface="Raleway"/>
                <a:sym typeface="Raleway"/>
              </a:rPr>
              <a:t>V0.9.12</a:t>
            </a:r>
            <a:endParaRPr sz="1200">
              <a:solidFill>
                <a:srgbClr val="8F53ED"/>
              </a:solidFill>
              <a:latin typeface="Raleway"/>
              <a:ea typeface="Raleway"/>
              <a:cs typeface="Raleway"/>
              <a:sym typeface="Raleway"/>
            </a:endParaRPr>
          </a:p>
        </p:txBody>
      </p:sp>
      <p:sp>
        <p:nvSpPr>
          <p:cNvPr id="378" name="Google Shape;378;p29"/>
          <p:cNvSpPr/>
          <p:nvPr/>
        </p:nvSpPr>
        <p:spPr>
          <a:xfrm>
            <a:off x="7088579" y="1038325"/>
            <a:ext cx="747000" cy="235500"/>
          </a:xfrm>
          <a:prstGeom prst="roundRect">
            <a:avLst>
              <a:gd fmla="val 50000" name="adj"/>
            </a:avLst>
          </a:prstGeom>
          <a:solidFill>
            <a:srgbClr val="59595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aleway"/>
                <a:ea typeface="Raleway"/>
                <a:cs typeface="Raleway"/>
                <a:sym typeface="Raleway"/>
              </a:rPr>
              <a:t>Step 1</a:t>
            </a:r>
            <a:endParaRPr sz="1200">
              <a:solidFill>
                <a:schemeClr val="lt1"/>
              </a:solidFill>
              <a:latin typeface="Raleway"/>
              <a:ea typeface="Raleway"/>
              <a:cs typeface="Raleway"/>
              <a:sym typeface="Raleway"/>
            </a:endParaRPr>
          </a:p>
        </p:txBody>
      </p:sp>
      <p:sp>
        <p:nvSpPr>
          <p:cNvPr id="379" name="Google Shape;379;p29"/>
          <p:cNvSpPr/>
          <p:nvPr/>
        </p:nvSpPr>
        <p:spPr>
          <a:xfrm>
            <a:off x="7088579" y="1952725"/>
            <a:ext cx="747000" cy="235500"/>
          </a:xfrm>
          <a:prstGeom prst="roundRect">
            <a:avLst>
              <a:gd fmla="val 50000" name="adj"/>
            </a:avLst>
          </a:prstGeom>
          <a:solidFill>
            <a:srgbClr val="59595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aleway"/>
                <a:ea typeface="Raleway"/>
                <a:cs typeface="Raleway"/>
                <a:sym typeface="Raleway"/>
              </a:rPr>
              <a:t>Step 2</a:t>
            </a:r>
            <a:endParaRPr sz="1200">
              <a:solidFill>
                <a:schemeClr val="lt1"/>
              </a:solidFill>
              <a:latin typeface="Raleway"/>
              <a:ea typeface="Raleway"/>
              <a:cs typeface="Raleway"/>
              <a:sym typeface="Raleway"/>
            </a:endParaRPr>
          </a:p>
        </p:txBody>
      </p:sp>
      <p:sp>
        <p:nvSpPr>
          <p:cNvPr id="380" name="Google Shape;380;p29"/>
          <p:cNvSpPr/>
          <p:nvPr/>
        </p:nvSpPr>
        <p:spPr>
          <a:xfrm>
            <a:off x="7088579" y="2714725"/>
            <a:ext cx="747000" cy="235500"/>
          </a:xfrm>
          <a:prstGeom prst="roundRect">
            <a:avLst>
              <a:gd fmla="val 50000" name="adj"/>
            </a:avLst>
          </a:prstGeom>
          <a:solidFill>
            <a:srgbClr val="595959"/>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solidFill>
                  <a:schemeClr val="lt1"/>
                </a:solidFill>
                <a:latin typeface="Raleway"/>
                <a:ea typeface="Raleway"/>
                <a:cs typeface="Raleway"/>
                <a:sym typeface="Raleway"/>
              </a:rPr>
              <a:t>Step 3</a:t>
            </a:r>
            <a:endParaRPr sz="1200">
              <a:solidFill>
                <a:schemeClr val="lt1"/>
              </a:solidFill>
              <a:latin typeface="Raleway"/>
              <a:ea typeface="Raleway"/>
              <a:cs typeface="Raleway"/>
              <a:sym typeface="Raleway"/>
            </a:endParaRPr>
          </a:p>
        </p:txBody>
      </p:sp>
      <p:sp>
        <p:nvSpPr>
          <p:cNvPr id="381" name="Google Shape;381;p29"/>
          <p:cNvSpPr txBox="1"/>
          <p:nvPr/>
        </p:nvSpPr>
        <p:spPr>
          <a:xfrm>
            <a:off x="4353175" y="4154375"/>
            <a:ext cx="384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a:t>
            </a:r>
            <a:endParaRPr sz="2000"/>
          </a:p>
        </p:txBody>
      </p:sp>
      <p:sp>
        <p:nvSpPr>
          <p:cNvPr id="382" name="Google Shape;382;p29"/>
          <p:cNvSpPr txBox="1"/>
          <p:nvPr/>
        </p:nvSpPr>
        <p:spPr>
          <a:xfrm>
            <a:off x="5720625" y="4057775"/>
            <a:ext cx="384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a:t>
            </a:r>
            <a:endParaRPr sz="2000"/>
          </a:p>
        </p:txBody>
      </p:sp>
      <p:sp>
        <p:nvSpPr>
          <p:cNvPr id="383" name="Google Shape;383;p29"/>
          <p:cNvSpPr txBox="1"/>
          <p:nvPr/>
        </p:nvSpPr>
        <p:spPr>
          <a:xfrm>
            <a:off x="153163" y="2199750"/>
            <a:ext cx="2092800" cy="91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i="1" lang="en" sz="900">
                <a:solidFill>
                  <a:srgbClr val="413D3B"/>
                </a:solidFill>
                <a:latin typeface="Raleway"/>
                <a:ea typeface="Raleway"/>
                <a:cs typeface="Raleway"/>
                <a:sym typeface="Raleway"/>
              </a:rPr>
              <a:t>As this is a pre-release test unit. To ensure optimal performance and access to the latest features, please update the firmware upon receiving the device.</a:t>
            </a:r>
            <a:endParaRPr i="1" sz="900">
              <a:solidFill>
                <a:srgbClr val="413D3B"/>
              </a:solidFill>
              <a:latin typeface="Raleway"/>
              <a:ea typeface="Raleway"/>
              <a:cs typeface="Raleway"/>
              <a:sym typeface="Raleway"/>
            </a:endParaRPr>
          </a:p>
          <a:p>
            <a:pPr indent="0" lvl="0" marL="0" rtl="0" algn="l">
              <a:spcBef>
                <a:spcPts val="1200"/>
              </a:spcBef>
              <a:spcAft>
                <a:spcPts val="0"/>
              </a:spcAft>
              <a:buNone/>
            </a:pPr>
            <a:r>
              <a:t/>
            </a:r>
            <a:endParaRPr>
              <a:latin typeface="Raleway"/>
              <a:ea typeface="Raleway"/>
              <a:cs typeface="Raleway"/>
              <a:sym typeface="Raleway"/>
            </a:endParaRPr>
          </a:p>
        </p:txBody>
      </p:sp>
      <p:sp>
        <p:nvSpPr>
          <p:cNvPr id="384" name="Google Shape;384;p29"/>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389" name="Shape 389"/>
        <p:cNvGrpSpPr/>
        <p:nvPr/>
      </p:nvGrpSpPr>
      <p:grpSpPr>
        <a:xfrm>
          <a:off x="0" y="0"/>
          <a:ext cx="0" cy="0"/>
          <a:chOff x="0" y="0"/>
          <a:chExt cx="0" cy="0"/>
        </a:xfrm>
      </p:grpSpPr>
      <p:sp>
        <p:nvSpPr>
          <p:cNvPr id="390" name="Google Shape;390;p30"/>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91" name="Google Shape;391;p30"/>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392" name="Google Shape;392;p30"/>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393" name="Google Shape;393;p30"/>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394" name="Google Shape;394;p30"/>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395" name="Google Shape;395;p30"/>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396" name="Google Shape;396;p30"/>
          <p:cNvSpPr/>
          <p:nvPr/>
        </p:nvSpPr>
        <p:spPr>
          <a:xfrm>
            <a:off x="251576" y="2405975"/>
            <a:ext cx="2238000" cy="53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Binding &amp; </a:t>
            </a:r>
            <a:endParaRPr sz="30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Connection</a:t>
            </a:r>
            <a:endParaRPr i="0" sz="3000" u="none" cap="none" strike="noStrike">
              <a:solidFill>
                <a:srgbClr val="000000"/>
              </a:solidFill>
              <a:latin typeface="Raleway"/>
              <a:ea typeface="Raleway"/>
              <a:cs typeface="Raleway"/>
              <a:sym typeface="Raleway"/>
            </a:endParaRPr>
          </a:p>
        </p:txBody>
      </p:sp>
      <p:pic>
        <p:nvPicPr>
          <p:cNvPr descr=" " id="397" name="Google Shape;397;p30"/>
          <p:cNvPicPr preferRelativeResize="0"/>
          <p:nvPr/>
        </p:nvPicPr>
        <p:blipFill rotWithShape="1">
          <a:blip r:embed="rId4">
            <a:alphaModFix/>
          </a:blip>
          <a:srcRect b="0" l="0" r="0" t="0"/>
          <a:stretch/>
        </p:blipFill>
        <p:spPr>
          <a:xfrm>
            <a:off x="251591" y="3323135"/>
            <a:ext cx="2048327" cy="22578"/>
          </a:xfrm>
          <a:prstGeom prst="rect">
            <a:avLst/>
          </a:prstGeom>
          <a:noFill/>
          <a:ln>
            <a:noFill/>
          </a:ln>
        </p:spPr>
      </p:pic>
      <p:sp>
        <p:nvSpPr>
          <p:cNvPr id="398" name="Google Shape;398;p30"/>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Binding &amp; Connection</a:t>
            </a:r>
            <a:endParaRPr i="0" sz="900" u="none" cap="none" strike="noStrike">
              <a:solidFill>
                <a:schemeClr val="dk1"/>
              </a:solidFill>
              <a:latin typeface="Raleway"/>
              <a:ea typeface="Raleway"/>
              <a:cs typeface="Raleway"/>
              <a:sym typeface="Raleway"/>
            </a:endParaRPr>
          </a:p>
        </p:txBody>
      </p:sp>
      <p:pic>
        <p:nvPicPr>
          <p:cNvPr id="399" name="Google Shape;399;p30"/>
          <p:cNvPicPr preferRelativeResize="0"/>
          <p:nvPr/>
        </p:nvPicPr>
        <p:blipFill>
          <a:blip r:embed="rId5">
            <a:alphaModFix/>
          </a:blip>
          <a:stretch>
            <a:fillRect/>
          </a:stretch>
        </p:blipFill>
        <p:spPr>
          <a:xfrm>
            <a:off x="5113060" y="843219"/>
            <a:ext cx="1272900" cy="2717400"/>
          </a:xfrm>
          <a:prstGeom prst="roundRect">
            <a:avLst>
              <a:gd fmla="val 16667" name="adj"/>
            </a:avLst>
          </a:prstGeom>
          <a:noFill/>
          <a:ln>
            <a:noFill/>
          </a:ln>
        </p:spPr>
      </p:pic>
      <p:pic>
        <p:nvPicPr>
          <p:cNvPr id="400" name="Google Shape;400;p30"/>
          <p:cNvPicPr preferRelativeResize="0"/>
          <p:nvPr/>
        </p:nvPicPr>
        <p:blipFill>
          <a:blip r:embed="rId6">
            <a:alphaModFix/>
          </a:blip>
          <a:stretch>
            <a:fillRect/>
          </a:stretch>
        </p:blipFill>
        <p:spPr>
          <a:xfrm>
            <a:off x="6507555" y="843219"/>
            <a:ext cx="1272900" cy="2718600"/>
          </a:xfrm>
          <a:prstGeom prst="roundRect">
            <a:avLst>
              <a:gd fmla="val 16667" name="adj"/>
            </a:avLst>
          </a:prstGeom>
          <a:noFill/>
          <a:ln>
            <a:noFill/>
          </a:ln>
        </p:spPr>
      </p:pic>
      <p:sp>
        <p:nvSpPr>
          <p:cNvPr id="401" name="Google Shape;401;p30"/>
          <p:cNvSpPr txBox="1"/>
          <p:nvPr/>
        </p:nvSpPr>
        <p:spPr>
          <a:xfrm>
            <a:off x="5544141" y="1594970"/>
            <a:ext cx="410700" cy="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a:t>
            </a:r>
            <a:endParaRPr sz="3000"/>
          </a:p>
        </p:txBody>
      </p:sp>
      <p:sp>
        <p:nvSpPr>
          <p:cNvPr id="402" name="Google Shape;402;p30"/>
          <p:cNvSpPr txBox="1"/>
          <p:nvPr/>
        </p:nvSpPr>
        <p:spPr>
          <a:xfrm>
            <a:off x="7143766" y="2803109"/>
            <a:ext cx="410700" cy="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a:t>
            </a:r>
            <a:endParaRPr sz="3000"/>
          </a:p>
        </p:txBody>
      </p:sp>
      <p:pic>
        <p:nvPicPr>
          <p:cNvPr id="403" name="Google Shape;403;p30"/>
          <p:cNvPicPr preferRelativeResize="0"/>
          <p:nvPr/>
        </p:nvPicPr>
        <p:blipFill>
          <a:blip r:embed="rId7">
            <a:alphaModFix/>
          </a:blip>
          <a:stretch>
            <a:fillRect/>
          </a:stretch>
        </p:blipFill>
        <p:spPr>
          <a:xfrm>
            <a:off x="7904813" y="834376"/>
            <a:ext cx="1272900" cy="2736300"/>
          </a:xfrm>
          <a:prstGeom prst="roundRect">
            <a:avLst>
              <a:gd fmla="val 16667" name="adj"/>
            </a:avLst>
          </a:prstGeom>
          <a:noFill/>
          <a:ln>
            <a:noFill/>
          </a:ln>
        </p:spPr>
      </p:pic>
      <p:sp>
        <p:nvSpPr>
          <p:cNvPr id="404" name="Google Shape;404;p30"/>
          <p:cNvSpPr txBox="1"/>
          <p:nvPr/>
        </p:nvSpPr>
        <p:spPr>
          <a:xfrm>
            <a:off x="8326739" y="3143105"/>
            <a:ext cx="410700" cy="41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t>👆</a:t>
            </a:r>
            <a:endParaRPr sz="3000"/>
          </a:p>
        </p:txBody>
      </p:sp>
      <p:sp>
        <p:nvSpPr>
          <p:cNvPr id="405" name="Google Shape;405;p30"/>
          <p:cNvSpPr txBox="1"/>
          <p:nvPr/>
        </p:nvSpPr>
        <p:spPr>
          <a:xfrm>
            <a:off x="3675450" y="3860375"/>
            <a:ext cx="3929700" cy="9663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b="1" lang="en" sz="1200">
                <a:solidFill>
                  <a:srgbClr val="595959"/>
                </a:solidFill>
                <a:latin typeface="Raleway"/>
                <a:ea typeface="Raleway"/>
                <a:cs typeface="Raleway"/>
                <a:sym typeface="Raleway"/>
              </a:rPr>
              <a:t>Step 1</a:t>
            </a:r>
            <a:r>
              <a:rPr lang="en" sz="1200">
                <a:solidFill>
                  <a:srgbClr val="595959"/>
                </a:solidFill>
                <a:latin typeface="Raleway"/>
                <a:ea typeface="Raleway"/>
                <a:cs typeface="Raleway"/>
                <a:sym typeface="Raleway"/>
              </a:rPr>
              <a:t>: Open the app and finish the registration</a:t>
            </a:r>
            <a:endParaRPr sz="1200">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rPr b="1" lang="en" sz="1200">
                <a:solidFill>
                  <a:srgbClr val="595959"/>
                </a:solidFill>
                <a:latin typeface="Raleway"/>
                <a:ea typeface="Raleway"/>
                <a:cs typeface="Raleway"/>
                <a:sym typeface="Raleway"/>
              </a:rPr>
              <a:t>Step 2</a:t>
            </a:r>
            <a:r>
              <a:rPr lang="en" sz="1200">
                <a:solidFill>
                  <a:srgbClr val="595959"/>
                </a:solidFill>
                <a:latin typeface="Raleway"/>
                <a:ea typeface="Raleway"/>
                <a:cs typeface="Raleway"/>
                <a:sym typeface="Raleway"/>
              </a:rPr>
              <a:t>: Choose your device</a:t>
            </a:r>
            <a:endParaRPr sz="1200">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rPr b="1" lang="en" sz="1200">
                <a:solidFill>
                  <a:srgbClr val="595959"/>
                </a:solidFill>
                <a:latin typeface="Raleway"/>
                <a:ea typeface="Raleway"/>
                <a:cs typeface="Raleway"/>
                <a:sym typeface="Raleway"/>
              </a:rPr>
              <a:t>Step 3</a:t>
            </a:r>
            <a:r>
              <a:rPr lang="en" sz="1200">
                <a:solidFill>
                  <a:srgbClr val="595959"/>
                </a:solidFill>
                <a:latin typeface="Raleway"/>
                <a:ea typeface="Raleway"/>
                <a:cs typeface="Raleway"/>
                <a:sym typeface="Raleway"/>
              </a:rPr>
              <a:t>: Enable Bluetooth permission</a:t>
            </a:r>
            <a:endParaRPr sz="1200">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rPr b="1" lang="en" sz="1200">
                <a:solidFill>
                  <a:srgbClr val="595959"/>
                </a:solidFill>
                <a:latin typeface="Raleway"/>
                <a:ea typeface="Raleway"/>
                <a:cs typeface="Raleway"/>
                <a:sym typeface="Raleway"/>
              </a:rPr>
              <a:t>Step 4</a:t>
            </a:r>
            <a:r>
              <a:rPr lang="en" sz="1200">
                <a:solidFill>
                  <a:srgbClr val="595959"/>
                </a:solidFill>
                <a:latin typeface="Raleway"/>
                <a:ea typeface="Raleway"/>
                <a:cs typeface="Raleway"/>
                <a:sym typeface="Raleway"/>
              </a:rPr>
              <a:t>: Search and connect your device</a:t>
            </a:r>
            <a:endParaRPr sz="1200">
              <a:solidFill>
                <a:srgbClr val="595959"/>
              </a:solidFill>
              <a:latin typeface="Raleway"/>
              <a:ea typeface="Raleway"/>
              <a:cs typeface="Raleway"/>
              <a:sym typeface="Raleway"/>
            </a:endParaRPr>
          </a:p>
        </p:txBody>
      </p:sp>
      <p:pic>
        <p:nvPicPr>
          <p:cNvPr id="406" name="Google Shape;406;p30"/>
          <p:cNvPicPr preferRelativeResize="0"/>
          <p:nvPr/>
        </p:nvPicPr>
        <p:blipFill>
          <a:blip r:embed="rId8">
            <a:alphaModFix/>
          </a:blip>
          <a:stretch>
            <a:fillRect/>
          </a:stretch>
        </p:blipFill>
        <p:spPr>
          <a:xfrm>
            <a:off x="3675450" y="829700"/>
            <a:ext cx="1272900" cy="2745600"/>
          </a:xfrm>
          <a:prstGeom prst="roundRect">
            <a:avLst>
              <a:gd fmla="val 16667" name="adj"/>
            </a:avLst>
          </a:prstGeom>
          <a:noFill/>
          <a:ln>
            <a:noFill/>
          </a:ln>
        </p:spPr>
      </p:pic>
      <p:sp>
        <p:nvSpPr>
          <p:cNvPr id="407" name="Google Shape;407;p30"/>
          <p:cNvSpPr txBox="1"/>
          <p:nvPr/>
        </p:nvSpPr>
        <p:spPr>
          <a:xfrm>
            <a:off x="123900" y="4562725"/>
            <a:ext cx="36336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
        <p:nvSpPr>
          <p:cNvPr id="408" name="Google Shape;408;p30"/>
          <p:cNvSpPr txBox="1"/>
          <p:nvPr/>
        </p:nvSpPr>
        <p:spPr>
          <a:xfrm>
            <a:off x="207113" y="3345700"/>
            <a:ext cx="2092800" cy="91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i="1" lang="en" sz="900">
                <a:solidFill>
                  <a:srgbClr val="413D3B"/>
                </a:solidFill>
                <a:latin typeface="Raleway"/>
                <a:ea typeface="Raleway"/>
                <a:cs typeface="Raleway"/>
                <a:sym typeface="Raleway"/>
              </a:rPr>
              <a:t>As this is a pre-release test unit, you may need to long-press the Record Button to power on the device. This will be optimized in the final production version.</a:t>
            </a:r>
            <a:endParaRPr>
              <a:latin typeface="Raleway"/>
              <a:ea typeface="Raleway"/>
              <a:cs typeface="Raleway"/>
              <a:sym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413" name="Shape 413"/>
        <p:cNvGrpSpPr/>
        <p:nvPr/>
      </p:nvGrpSpPr>
      <p:grpSpPr>
        <a:xfrm>
          <a:off x="0" y="0"/>
          <a:ext cx="0" cy="0"/>
          <a:chOff x="0" y="0"/>
          <a:chExt cx="0" cy="0"/>
        </a:xfrm>
      </p:grpSpPr>
      <p:sp>
        <p:nvSpPr>
          <p:cNvPr id="414" name="Google Shape;414;p31"/>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15" name="Google Shape;415;p31"/>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416" name="Google Shape;416;p31"/>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17" name="Google Shape;417;p31"/>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418" name="Google Shape;418;p31"/>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419" name="Google Shape;419;p31"/>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420" name="Google Shape;420;p31"/>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Start Recording</a:t>
            </a:r>
            <a:endParaRPr i="0" sz="900" u="none" cap="none" strike="noStrike">
              <a:solidFill>
                <a:schemeClr val="dk1"/>
              </a:solidFill>
              <a:latin typeface="Raleway"/>
              <a:ea typeface="Raleway"/>
              <a:cs typeface="Raleway"/>
              <a:sym typeface="Raleway"/>
            </a:endParaRPr>
          </a:p>
        </p:txBody>
      </p:sp>
      <p:sp>
        <p:nvSpPr>
          <p:cNvPr id="421" name="Google Shape;421;p31"/>
          <p:cNvSpPr/>
          <p:nvPr/>
        </p:nvSpPr>
        <p:spPr>
          <a:xfrm>
            <a:off x="251578" y="2733100"/>
            <a:ext cx="3785100" cy="53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Start Recording</a:t>
            </a:r>
            <a:endParaRPr i="0" sz="3000" u="none" cap="none" strike="noStrike">
              <a:solidFill>
                <a:srgbClr val="000000"/>
              </a:solidFill>
              <a:latin typeface="Raleway"/>
              <a:ea typeface="Raleway"/>
              <a:cs typeface="Raleway"/>
              <a:sym typeface="Raleway"/>
            </a:endParaRPr>
          </a:p>
        </p:txBody>
      </p:sp>
      <p:pic>
        <p:nvPicPr>
          <p:cNvPr descr=" " id="422" name="Google Shape;422;p31"/>
          <p:cNvPicPr preferRelativeResize="0"/>
          <p:nvPr/>
        </p:nvPicPr>
        <p:blipFill rotWithShape="1">
          <a:blip r:embed="rId4">
            <a:alphaModFix/>
          </a:blip>
          <a:srcRect b="0" l="0" r="0" t="0"/>
          <a:stretch/>
        </p:blipFill>
        <p:spPr>
          <a:xfrm>
            <a:off x="251591" y="3246935"/>
            <a:ext cx="2048327" cy="22578"/>
          </a:xfrm>
          <a:prstGeom prst="rect">
            <a:avLst/>
          </a:prstGeom>
          <a:noFill/>
          <a:ln>
            <a:noFill/>
          </a:ln>
        </p:spPr>
      </p:pic>
      <p:sp>
        <p:nvSpPr>
          <p:cNvPr id="423" name="Google Shape;423;p31"/>
          <p:cNvSpPr txBox="1"/>
          <p:nvPr/>
        </p:nvSpPr>
        <p:spPr>
          <a:xfrm>
            <a:off x="6608306" y="1219475"/>
            <a:ext cx="3142500" cy="29631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rPr lang="en" sz="1100">
                <a:solidFill>
                  <a:srgbClr val="595959"/>
                </a:solidFill>
                <a:latin typeface="Raleway"/>
                <a:ea typeface="Raleway"/>
                <a:cs typeface="Raleway"/>
                <a:sym typeface="Raleway"/>
              </a:rPr>
              <a:t>Press and hold the Record button until the device vibrates once</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rPr lang="en" sz="1100">
                <a:solidFill>
                  <a:srgbClr val="595959"/>
                </a:solidFill>
                <a:latin typeface="Raleway"/>
                <a:ea typeface="Raleway"/>
                <a:cs typeface="Raleway"/>
                <a:sym typeface="Raleway"/>
              </a:rPr>
              <a:t>Press and hold the Record button again until the device vibrates twice</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Clr>
                <a:schemeClr val="dk1"/>
              </a:buClr>
              <a:buSzPts val="1100"/>
              <a:buFont typeface="Arial"/>
              <a:buNone/>
            </a:pPr>
            <a:r>
              <a:t/>
            </a:r>
            <a:endParaRPr sz="1100">
              <a:solidFill>
                <a:srgbClr val="595959"/>
              </a:solidFill>
              <a:latin typeface="Raleway"/>
              <a:ea typeface="Raleway"/>
              <a:cs typeface="Raleway"/>
              <a:sym typeface="Raleway"/>
            </a:endParaRPr>
          </a:p>
          <a:p>
            <a:pPr indent="0" lvl="0" marL="0" rtl="0" algn="l">
              <a:lnSpc>
                <a:spcPct val="15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50000"/>
              </a:lnSpc>
              <a:spcBef>
                <a:spcPts val="0"/>
              </a:spcBef>
              <a:spcAft>
                <a:spcPts val="0"/>
              </a:spcAft>
              <a:buNone/>
            </a:pPr>
            <a:r>
              <a:rPr lang="en" sz="1100">
                <a:solidFill>
                  <a:srgbClr val="595959"/>
                </a:solidFill>
                <a:latin typeface="Raleway"/>
                <a:ea typeface="Raleway"/>
                <a:cs typeface="Raleway"/>
                <a:sym typeface="Raleway"/>
              </a:rPr>
              <a:t>During recording, short-press the Record button to highlight a specific moment</a:t>
            </a:r>
            <a:endParaRPr sz="1300">
              <a:solidFill>
                <a:srgbClr val="595959"/>
              </a:solidFill>
              <a:latin typeface="Raleway"/>
              <a:ea typeface="Raleway"/>
              <a:cs typeface="Raleway"/>
              <a:sym typeface="Raleway"/>
            </a:endParaRPr>
          </a:p>
        </p:txBody>
      </p:sp>
      <p:sp>
        <p:nvSpPr>
          <p:cNvPr id="424" name="Google Shape;424;p31"/>
          <p:cNvSpPr/>
          <p:nvPr/>
        </p:nvSpPr>
        <p:spPr>
          <a:xfrm>
            <a:off x="6685200" y="1279600"/>
            <a:ext cx="1655100" cy="235500"/>
          </a:xfrm>
          <a:prstGeom prst="roundRect">
            <a:avLst>
              <a:gd fmla="val 50000"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chemeClr val="lt1"/>
                </a:solidFill>
              </a:rPr>
              <a:t>Start Recording</a:t>
            </a:r>
            <a:endParaRPr b="1" sz="1200">
              <a:solidFill>
                <a:schemeClr val="lt1"/>
              </a:solidFill>
            </a:endParaRPr>
          </a:p>
        </p:txBody>
      </p:sp>
      <p:sp>
        <p:nvSpPr>
          <p:cNvPr id="425" name="Google Shape;425;p31"/>
          <p:cNvSpPr/>
          <p:nvPr/>
        </p:nvSpPr>
        <p:spPr>
          <a:xfrm>
            <a:off x="6685200" y="2302625"/>
            <a:ext cx="1655100" cy="235500"/>
          </a:xfrm>
          <a:prstGeom prst="roundRect">
            <a:avLst>
              <a:gd fmla="val 50000" name="adj"/>
            </a:avLst>
          </a:prstGeom>
          <a:solidFill>
            <a:srgbClr val="99999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chemeClr val="lt1"/>
                </a:solidFill>
              </a:rPr>
              <a:t>End Recording</a:t>
            </a:r>
            <a:endParaRPr b="1" sz="1200">
              <a:solidFill>
                <a:schemeClr val="lt1"/>
              </a:solidFill>
            </a:endParaRPr>
          </a:p>
        </p:txBody>
      </p:sp>
      <p:sp>
        <p:nvSpPr>
          <p:cNvPr id="426" name="Google Shape;426;p31"/>
          <p:cNvSpPr/>
          <p:nvPr/>
        </p:nvSpPr>
        <p:spPr>
          <a:xfrm>
            <a:off x="6685200" y="3325650"/>
            <a:ext cx="1655100" cy="235500"/>
          </a:xfrm>
          <a:prstGeom prst="roundRect">
            <a:avLst>
              <a:gd fmla="val 50000" name="adj"/>
            </a:avLst>
          </a:prstGeom>
          <a:solidFill>
            <a:srgbClr val="00D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chemeClr val="lt1"/>
                </a:solidFill>
              </a:rPr>
              <a:t>Press to Highlight</a:t>
            </a:r>
            <a:endParaRPr b="1" sz="1200">
              <a:solidFill>
                <a:schemeClr val="lt1"/>
              </a:solidFill>
            </a:endParaRPr>
          </a:p>
        </p:txBody>
      </p:sp>
      <p:pic>
        <p:nvPicPr>
          <p:cNvPr id="427" name="Google Shape;427;p31"/>
          <p:cNvPicPr preferRelativeResize="0"/>
          <p:nvPr/>
        </p:nvPicPr>
        <p:blipFill>
          <a:blip r:embed="rId5">
            <a:alphaModFix/>
          </a:blip>
          <a:stretch>
            <a:fillRect/>
          </a:stretch>
        </p:blipFill>
        <p:spPr>
          <a:xfrm>
            <a:off x="4251994" y="1252850"/>
            <a:ext cx="1837001" cy="289632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432" name="Shape 432"/>
        <p:cNvGrpSpPr/>
        <p:nvPr/>
      </p:nvGrpSpPr>
      <p:grpSpPr>
        <a:xfrm>
          <a:off x="0" y="0"/>
          <a:ext cx="0" cy="0"/>
          <a:chOff x="0" y="0"/>
          <a:chExt cx="0" cy="0"/>
        </a:xfrm>
      </p:grpSpPr>
      <p:sp>
        <p:nvSpPr>
          <p:cNvPr id="433" name="Google Shape;433;p32"/>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34" name="Google Shape;434;p32"/>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435" name="Google Shape;435;p32"/>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36" name="Google Shape;436;p32"/>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437" name="Google Shape;437;p32"/>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438" name="Google Shape;438;p32"/>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439" name="Google Shape;439;p32"/>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InstantView Display Status Indicators</a:t>
            </a:r>
            <a:endParaRPr i="0" sz="900" u="none" cap="none" strike="noStrike">
              <a:solidFill>
                <a:schemeClr val="dk1"/>
              </a:solidFill>
              <a:latin typeface="Raleway"/>
              <a:ea typeface="Raleway"/>
              <a:cs typeface="Raleway"/>
              <a:sym typeface="Raleway"/>
            </a:endParaRPr>
          </a:p>
        </p:txBody>
      </p:sp>
      <p:sp>
        <p:nvSpPr>
          <p:cNvPr id="440" name="Google Shape;440;p32"/>
          <p:cNvSpPr/>
          <p:nvPr/>
        </p:nvSpPr>
        <p:spPr>
          <a:xfrm>
            <a:off x="251578" y="2304575"/>
            <a:ext cx="3785100" cy="536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InstantView Display</a:t>
            </a:r>
            <a:endParaRPr sz="30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7000"/>
              <a:buFont typeface="Arial"/>
              <a:buNone/>
            </a:pPr>
            <a:r>
              <a:rPr lang="en" sz="3000">
                <a:latin typeface="Raleway"/>
                <a:ea typeface="Raleway"/>
                <a:cs typeface="Raleway"/>
                <a:sym typeface="Raleway"/>
              </a:rPr>
              <a:t>Status Indicators</a:t>
            </a:r>
            <a:endParaRPr sz="3000">
              <a:latin typeface="Raleway"/>
              <a:ea typeface="Raleway"/>
              <a:cs typeface="Raleway"/>
              <a:sym typeface="Raleway"/>
            </a:endParaRPr>
          </a:p>
        </p:txBody>
      </p:sp>
      <p:pic>
        <p:nvPicPr>
          <p:cNvPr descr=" " id="441" name="Google Shape;441;p32"/>
          <p:cNvPicPr preferRelativeResize="0"/>
          <p:nvPr/>
        </p:nvPicPr>
        <p:blipFill rotWithShape="1">
          <a:blip r:embed="rId4">
            <a:alphaModFix/>
          </a:blip>
          <a:srcRect b="0" l="0" r="0" t="0"/>
          <a:stretch/>
        </p:blipFill>
        <p:spPr>
          <a:xfrm>
            <a:off x="251591" y="3246935"/>
            <a:ext cx="2048327" cy="22578"/>
          </a:xfrm>
          <a:prstGeom prst="rect">
            <a:avLst/>
          </a:prstGeom>
          <a:noFill/>
          <a:ln>
            <a:noFill/>
          </a:ln>
        </p:spPr>
      </p:pic>
      <p:sp>
        <p:nvSpPr>
          <p:cNvPr id="442" name="Google Shape;442;p32"/>
          <p:cNvSpPr txBox="1"/>
          <p:nvPr/>
        </p:nvSpPr>
        <p:spPr>
          <a:xfrm>
            <a:off x="4036975" y="931350"/>
            <a:ext cx="1393800" cy="36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Recording</a:t>
            </a:r>
            <a:endParaRPr b="1">
              <a:latin typeface="Raleway"/>
              <a:ea typeface="Raleway"/>
              <a:cs typeface="Raleway"/>
              <a:sym typeface="Raleway"/>
            </a:endParaRPr>
          </a:p>
        </p:txBody>
      </p:sp>
      <p:sp>
        <p:nvSpPr>
          <p:cNvPr id="443" name="Google Shape;443;p32"/>
          <p:cNvSpPr txBox="1"/>
          <p:nvPr/>
        </p:nvSpPr>
        <p:spPr>
          <a:xfrm>
            <a:off x="4036975" y="2837700"/>
            <a:ext cx="1393800" cy="36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File Transfer</a:t>
            </a:r>
            <a:endParaRPr b="1">
              <a:latin typeface="Raleway"/>
              <a:ea typeface="Raleway"/>
              <a:cs typeface="Raleway"/>
              <a:sym typeface="Raleway"/>
            </a:endParaRPr>
          </a:p>
        </p:txBody>
      </p:sp>
      <p:sp>
        <p:nvSpPr>
          <p:cNvPr id="444" name="Google Shape;444;p32"/>
          <p:cNvSpPr txBox="1"/>
          <p:nvPr/>
        </p:nvSpPr>
        <p:spPr>
          <a:xfrm>
            <a:off x="4036975" y="3836913"/>
            <a:ext cx="1393800" cy="36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Battery</a:t>
            </a:r>
            <a:endParaRPr b="1">
              <a:latin typeface="Raleway"/>
              <a:ea typeface="Raleway"/>
              <a:cs typeface="Raleway"/>
              <a:sym typeface="Raleway"/>
            </a:endParaRPr>
          </a:p>
        </p:txBody>
      </p:sp>
      <p:sp>
        <p:nvSpPr>
          <p:cNvPr id="445" name="Google Shape;445;p32"/>
          <p:cNvSpPr txBox="1"/>
          <p:nvPr/>
        </p:nvSpPr>
        <p:spPr>
          <a:xfrm>
            <a:off x="4036975" y="1884525"/>
            <a:ext cx="1393800" cy="36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Raleway"/>
                <a:ea typeface="Raleway"/>
                <a:cs typeface="Raleway"/>
                <a:sym typeface="Raleway"/>
              </a:rPr>
              <a:t>Highlight</a:t>
            </a:r>
            <a:endParaRPr b="1">
              <a:latin typeface="Raleway"/>
              <a:ea typeface="Raleway"/>
              <a:cs typeface="Raleway"/>
              <a:sym typeface="Raleway"/>
            </a:endParaRPr>
          </a:p>
        </p:txBody>
      </p:sp>
      <p:pic>
        <p:nvPicPr>
          <p:cNvPr id="446" name="Google Shape;446;p32"/>
          <p:cNvPicPr preferRelativeResize="0"/>
          <p:nvPr/>
        </p:nvPicPr>
        <p:blipFill>
          <a:blip r:embed="rId5">
            <a:alphaModFix/>
          </a:blip>
          <a:stretch>
            <a:fillRect/>
          </a:stretch>
        </p:blipFill>
        <p:spPr>
          <a:xfrm>
            <a:off x="5434350" y="3887130"/>
            <a:ext cx="993600" cy="615900"/>
          </a:xfrm>
          <a:prstGeom prst="roundRect">
            <a:avLst>
              <a:gd fmla="val 16667" name="adj"/>
            </a:avLst>
          </a:prstGeom>
          <a:noFill/>
          <a:ln>
            <a:noFill/>
          </a:ln>
        </p:spPr>
      </p:pic>
      <p:pic>
        <p:nvPicPr>
          <p:cNvPr id="447" name="Google Shape;447;p32"/>
          <p:cNvPicPr preferRelativeResize="0"/>
          <p:nvPr/>
        </p:nvPicPr>
        <p:blipFill>
          <a:blip r:embed="rId6">
            <a:alphaModFix/>
          </a:blip>
          <a:stretch>
            <a:fillRect/>
          </a:stretch>
        </p:blipFill>
        <p:spPr>
          <a:xfrm>
            <a:off x="7702800" y="3887125"/>
            <a:ext cx="993600" cy="615900"/>
          </a:xfrm>
          <a:prstGeom prst="roundRect">
            <a:avLst>
              <a:gd fmla="val 16667" name="adj"/>
            </a:avLst>
          </a:prstGeom>
          <a:noFill/>
          <a:ln>
            <a:noFill/>
          </a:ln>
        </p:spPr>
      </p:pic>
      <p:pic>
        <p:nvPicPr>
          <p:cNvPr id="448" name="Google Shape;448;p32"/>
          <p:cNvPicPr preferRelativeResize="0"/>
          <p:nvPr/>
        </p:nvPicPr>
        <p:blipFill>
          <a:blip r:embed="rId7">
            <a:alphaModFix/>
          </a:blip>
          <a:stretch>
            <a:fillRect/>
          </a:stretch>
        </p:blipFill>
        <p:spPr>
          <a:xfrm>
            <a:off x="6568575" y="3887125"/>
            <a:ext cx="993600" cy="615900"/>
          </a:xfrm>
          <a:prstGeom prst="roundRect">
            <a:avLst>
              <a:gd fmla="val 16667" name="adj"/>
            </a:avLst>
          </a:prstGeom>
          <a:noFill/>
          <a:ln>
            <a:noFill/>
          </a:ln>
        </p:spPr>
      </p:pic>
      <p:sp>
        <p:nvSpPr>
          <p:cNvPr id="449" name="Google Shape;449;p32"/>
          <p:cNvSpPr txBox="1"/>
          <p:nvPr/>
        </p:nvSpPr>
        <p:spPr>
          <a:xfrm>
            <a:off x="5497950" y="4504075"/>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Low Battery</a:t>
            </a:r>
            <a:endParaRPr sz="800">
              <a:solidFill>
                <a:srgbClr val="413D3B"/>
              </a:solidFill>
            </a:endParaRPr>
          </a:p>
        </p:txBody>
      </p:sp>
      <p:sp>
        <p:nvSpPr>
          <p:cNvPr id="450" name="Google Shape;450;p32"/>
          <p:cNvSpPr txBox="1"/>
          <p:nvPr/>
        </p:nvSpPr>
        <p:spPr>
          <a:xfrm>
            <a:off x="7702800" y="4504075"/>
            <a:ext cx="9936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Charge Required</a:t>
            </a:r>
            <a:endParaRPr sz="800">
              <a:solidFill>
                <a:srgbClr val="413D3B"/>
              </a:solidFill>
            </a:endParaRPr>
          </a:p>
        </p:txBody>
      </p:sp>
      <p:sp>
        <p:nvSpPr>
          <p:cNvPr id="451" name="Google Shape;451;p32"/>
          <p:cNvSpPr txBox="1"/>
          <p:nvPr/>
        </p:nvSpPr>
        <p:spPr>
          <a:xfrm>
            <a:off x="6623400" y="4504075"/>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Charging</a:t>
            </a:r>
            <a:endParaRPr sz="800">
              <a:solidFill>
                <a:srgbClr val="413D3B"/>
              </a:solidFill>
            </a:endParaRPr>
          </a:p>
        </p:txBody>
      </p:sp>
      <p:pic>
        <p:nvPicPr>
          <p:cNvPr id="452" name="Google Shape;452;p32"/>
          <p:cNvPicPr preferRelativeResize="0"/>
          <p:nvPr/>
        </p:nvPicPr>
        <p:blipFill>
          <a:blip r:embed="rId8">
            <a:alphaModFix/>
          </a:blip>
          <a:stretch>
            <a:fillRect/>
          </a:stretch>
        </p:blipFill>
        <p:spPr>
          <a:xfrm>
            <a:off x="7702800" y="2839463"/>
            <a:ext cx="993600" cy="615900"/>
          </a:xfrm>
          <a:prstGeom prst="roundRect">
            <a:avLst>
              <a:gd fmla="val 16667" name="adj"/>
            </a:avLst>
          </a:prstGeom>
          <a:noFill/>
          <a:ln>
            <a:noFill/>
          </a:ln>
        </p:spPr>
      </p:pic>
      <p:sp>
        <p:nvSpPr>
          <p:cNvPr id="453" name="Google Shape;453;p32"/>
          <p:cNvSpPr txBox="1"/>
          <p:nvPr/>
        </p:nvSpPr>
        <p:spPr>
          <a:xfrm>
            <a:off x="7766400" y="3464338"/>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Wired Transfer</a:t>
            </a:r>
            <a:endParaRPr sz="800">
              <a:solidFill>
                <a:srgbClr val="413D3B"/>
              </a:solidFill>
            </a:endParaRPr>
          </a:p>
        </p:txBody>
      </p:sp>
      <p:pic>
        <p:nvPicPr>
          <p:cNvPr id="454" name="Google Shape;454;p32"/>
          <p:cNvPicPr preferRelativeResize="0"/>
          <p:nvPr/>
        </p:nvPicPr>
        <p:blipFill>
          <a:blip r:embed="rId9">
            <a:alphaModFix/>
          </a:blip>
          <a:stretch>
            <a:fillRect/>
          </a:stretch>
        </p:blipFill>
        <p:spPr>
          <a:xfrm>
            <a:off x="5434350" y="2839475"/>
            <a:ext cx="993600" cy="615900"/>
          </a:xfrm>
          <a:prstGeom prst="roundRect">
            <a:avLst>
              <a:gd fmla="val 16667" name="adj"/>
            </a:avLst>
          </a:prstGeom>
          <a:noFill/>
          <a:ln>
            <a:noFill/>
          </a:ln>
        </p:spPr>
      </p:pic>
      <p:sp>
        <p:nvSpPr>
          <p:cNvPr id="455" name="Google Shape;455;p32"/>
          <p:cNvSpPr txBox="1"/>
          <p:nvPr/>
        </p:nvSpPr>
        <p:spPr>
          <a:xfrm>
            <a:off x="5434350" y="3464350"/>
            <a:ext cx="1143000" cy="241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413D3B"/>
                </a:solidFill>
              </a:rPr>
              <a:t>Bluetooth Transfer</a:t>
            </a:r>
            <a:endParaRPr sz="800">
              <a:solidFill>
                <a:srgbClr val="413D3B"/>
              </a:solidFill>
            </a:endParaRPr>
          </a:p>
        </p:txBody>
      </p:sp>
      <p:pic>
        <p:nvPicPr>
          <p:cNvPr id="456" name="Google Shape;456;p32"/>
          <p:cNvPicPr preferRelativeResize="0"/>
          <p:nvPr/>
        </p:nvPicPr>
        <p:blipFill>
          <a:blip r:embed="rId10">
            <a:alphaModFix/>
          </a:blip>
          <a:stretch>
            <a:fillRect/>
          </a:stretch>
        </p:blipFill>
        <p:spPr>
          <a:xfrm>
            <a:off x="6568575" y="2839625"/>
            <a:ext cx="993600" cy="615600"/>
          </a:xfrm>
          <a:prstGeom prst="roundRect">
            <a:avLst>
              <a:gd fmla="val 16667" name="adj"/>
            </a:avLst>
          </a:prstGeom>
          <a:noFill/>
          <a:ln>
            <a:noFill/>
          </a:ln>
        </p:spPr>
      </p:pic>
      <p:sp>
        <p:nvSpPr>
          <p:cNvPr id="457" name="Google Shape;457;p32"/>
          <p:cNvSpPr txBox="1"/>
          <p:nvPr/>
        </p:nvSpPr>
        <p:spPr>
          <a:xfrm>
            <a:off x="6623400" y="3464338"/>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Wi-Fi Transfer</a:t>
            </a:r>
            <a:endParaRPr sz="800">
              <a:solidFill>
                <a:srgbClr val="413D3B"/>
              </a:solidFill>
            </a:endParaRPr>
          </a:p>
        </p:txBody>
      </p:sp>
      <p:pic>
        <p:nvPicPr>
          <p:cNvPr id="458" name="Google Shape;458;p32"/>
          <p:cNvPicPr preferRelativeResize="0"/>
          <p:nvPr/>
        </p:nvPicPr>
        <p:blipFill>
          <a:blip r:embed="rId11">
            <a:alphaModFix/>
          </a:blip>
          <a:stretch>
            <a:fillRect/>
          </a:stretch>
        </p:blipFill>
        <p:spPr>
          <a:xfrm>
            <a:off x="8837025" y="2839625"/>
            <a:ext cx="993600" cy="615600"/>
          </a:xfrm>
          <a:prstGeom prst="roundRect">
            <a:avLst>
              <a:gd fmla="val 16667" name="adj"/>
            </a:avLst>
          </a:prstGeom>
          <a:noFill/>
          <a:ln>
            <a:noFill/>
          </a:ln>
        </p:spPr>
      </p:pic>
      <p:sp>
        <p:nvSpPr>
          <p:cNvPr id="459" name="Google Shape;459;p32"/>
          <p:cNvSpPr txBox="1"/>
          <p:nvPr/>
        </p:nvSpPr>
        <p:spPr>
          <a:xfrm>
            <a:off x="8909400" y="3517313"/>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solidFill>
                  <a:srgbClr val="413D3B"/>
                </a:solidFill>
              </a:rPr>
              <a:t>Cloud Upload While Charging</a:t>
            </a:r>
            <a:endParaRPr sz="700">
              <a:solidFill>
                <a:srgbClr val="413D3B"/>
              </a:solidFill>
            </a:endParaRPr>
          </a:p>
        </p:txBody>
      </p:sp>
      <p:pic>
        <p:nvPicPr>
          <p:cNvPr id="460" name="Google Shape;460;p32" title="recording.gif"/>
          <p:cNvPicPr preferRelativeResize="0"/>
          <p:nvPr/>
        </p:nvPicPr>
        <p:blipFill>
          <a:blip r:embed="rId12">
            <a:alphaModFix/>
          </a:blip>
          <a:stretch>
            <a:fillRect/>
          </a:stretch>
        </p:blipFill>
        <p:spPr>
          <a:xfrm>
            <a:off x="5434350" y="931350"/>
            <a:ext cx="993600" cy="615900"/>
          </a:xfrm>
          <a:prstGeom prst="roundRect">
            <a:avLst>
              <a:gd fmla="val 16667" name="adj"/>
            </a:avLst>
          </a:prstGeom>
          <a:noFill/>
          <a:ln>
            <a:noFill/>
          </a:ln>
        </p:spPr>
      </p:pic>
      <p:pic>
        <p:nvPicPr>
          <p:cNvPr id="461" name="Google Shape;461;p32" title="recording_highlight.gif"/>
          <p:cNvPicPr preferRelativeResize="0"/>
          <p:nvPr/>
        </p:nvPicPr>
        <p:blipFill>
          <a:blip r:embed="rId13">
            <a:alphaModFix/>
          </a:blip>
          <a:stretch>
            <a:fillRect/>
          </a:stretch>
        </p:blipFill>
        <p:spPr>
          <a:xfrm>
            <a:off x="5434200" y="1884525"/>
            <a:ext cx="993900" cy="615900"/>
          </a:xfrm>
          <a:prstGeom prst="roundRect">
            <a:avLst>
              <a:gd fmla="val 16667" name="adj"/>
            </a:avLst>
          </a:prstGeom>
          <a:noFill/>
          <a:ln>
            <a:noFill/>
          </a:ln>
        </p:spPr>
      </p:pic>
      <p:sp>
        <p:nvSpPr>
          <p:cNvPr id="462" name="Google Shape;462;p32"/>
          <p:cNvSpPr txBox="1"/>
          <p:nvPr/>
        </p:nvSpPr>
        <p:spPr>
          <a:xfrm>
            <a:off x="5497950" y="1595288"/>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Recording</a:t>
            </a:r>
            <a:endParaRPr sz="800">
              <a:solidFill>
                <a:srgbClr val="413D3B"/>
              </a:solidFill>
            </a:endParaRPr>
          </a:p>
        </p:txBody>
      </p:sp>
      <p:sp>
        <p:nvSpPr>
          <p:cNvPr id="463" name="Google Shape;463;p32"/>
          <p:cNvSpPr txBox="1"/>
          <p:nvPr/>
        </p:nvSpPr>
        <p:spPr>
          <a:xfrm>
            <a:off x="5497950" y="2529813"/>
            <a:ext cx="866400" cy="241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rPr>
              <a:t>Highlight </a:t>
            </a:r>
            <a:endParaRPr sz="800">
              <a:solidFill>
                <a:srgbClr val="413D3B"/>
              </a:solidFill>
            </a:endParaRPr>
          </a:p>
        </p:txBody>
      </p:sp>
      <p:sp>
        <p:nvSpPr>
          <p:cNvPr id="464" name="Google Shape;464;p32"/>
          <p:cNvSpPr txBox="1"/>
          <p:nvPr/>
        </p:nvSpPr>
        <p:spPr>
          <a:xfrm>
            <a:off x="153178" y="3342750"/>
            <a:ext cx="2588100" cy="916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i="1" lang="en" sz="900">
                <a:solidFill>
                  <a:srgbClr val="413D3B"/>
                </a:solidFill>
                <a:latin typeface="Raleway"/>
                <a:ea typeface="Raleway"/>
                <a:cs typeface="Raleway"/>
                <a:sym typeface="Raleway"/>
              </a:rPr>
              <a:t>For more status indicators, please visit </a:t>
            </a:r>
            <a:r>
              <a:rPr i="1" lang="en" sz="900" u="sng">
                <a:solidFill>
                  <a:schemeClr val="hlink"/>
                </a:solidFill>
                <a:latin typeface="Raleway"/>
                <a:ea typeface="Raleway"/>
                <a:cs typeface="Raleway"/>
                <a:sym typeface="Raleway"/>
                <a:hlinkClick r:id="rId14"/>
              </a:rPr>
              <a:t>https://www.plaud.ai/pages/plaud-note-pro-ui</a:t>
            </a:r>
            <a:endParaRPr i="1" sz="900">
              <a:solidFill>
                <a:srgbClr val="413D3B"/>
              </a:solidFill>
              <a:latin typeface="Raleway"/>
              <a:ea typeface="Raleway"/>
              <a:cs typeface="Raleway"/>
              <a:sym typeface="Raleway"/>
            </a:endParaRPr>
          </a:p>
          <a:p>
            <a:pPr indent="0" lvl="0" marL="0" rtl="0" algn="l">
              <a:spcBef>
                <a:spcPts val="1200"/>
              </a:spcBef>
              <a:spcAft>
                <a:spcPts val="0"/>
              </a:spcAft>
              <a:buNone/>
            </a:pPr>
            <a:r>
              <a:t/>
            </a:r>
            <a:endParaRPr>
              <a:latin typeface="Raleway"/>
              <a:ea typeface="Raleway"/>
              <a:cs typeface="Raleway"/>
              <a:sym typeface="Raleway"/>
            </a:endParaRPr>
          </a:p>
        </p:txBody>
      </p:sp>
      <p:sp>
        <p:nvSpPr>
          <p:cNvPr id="465" name="Google Shape;465;p32"/>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470" name="Shape 470"/>
        <p:cNvGrpSpPr/>
        <p:nvPr/>
      </p:nvGrpSpPr>
      <p:grpSpPr>
        <a:xfrm>
          <a:off x="0" y="0"/>
          <a:ext cx="0" cy="0"/>
          <a:chOff x="0" y="0"/>
          <a:chExt cx="0" cy="0"/>
        </a:xfrm>
      </p:grpSpPr>
      <p:sp>
        <p:nvSpPr>
          <p:cNvPr id="471" name="Google Shape;471;p33"/>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72" name="Google Shape;472;p33"/>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473" name="Google Shape;473;p33"/>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474" name="Google Shape;474;p33"/>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475" name="Google Shape;475;p33"/>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476" name="Google Shape;476;p33"/>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477" name="Google Shape;477;p33"/>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InstantView Display Status Indicators</a:t>
            </a:r>
            <a:endParaRPr i="0" sz="900" u="none" cap="none" strike="noStrike">
              <a:solidFill>
                <a:schemeClr val="dk1"/>
              </a:solidFill>
              <a:latin typeface="Raleway"/>
              <a:ea typeface="Raleway"/>
              <a:cs typeface="Raleway"/>
              <a:sym typeface="Raleway"/>
            </a:endParaRPr>
          </a:p>
        </p:txBody>
      </p:sp>
      <p:sp>
        <p:nvSpPr>
          <p:cNvPr id="478" name="Google Shape;478;p33"/>
          <p:cNvSpPr/>
          <p:nvPr/>
        </p:nvSpPr>
        <p:spPr>
          <a:xfrm>
            <a:off x="261000" y="2437066"/>
            <a:ext cx="3878100" cy="916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 sz="2400">
                <a:solidFill>
                  <a:schemeClr val="dk1"/>
                </a:solidFill>
                <a:latin typeface="Raleway"/>
                <a:ea typeface="Raleway"/>
                <a:cs typeface="Raleway"/>
                <a:sym typeface="Raleway"/>
              </a:rPr>
              <a:t>Removing Your Device from the Magnetic Case</a:t>
            </a:r>
            <a:endParaRPr sz="2400">
              <a:solidFill>
                <a:schemeClr val="dk1"/>
              </a:solidFill>
              <a:latin typeface="Raleway"/>
              <a:ea typeface="Raleway"/>
              <a:cs typeface="Raleway"/>
              <a:sym typeface="Raleway"/>
            </a:endParaRPr>
          </a:p>
        </p:txBody>
      </p:sp>
      <p:pic>
        <p:nvPicPr>
          <p:cNvPr descr=" " id="479" name="Google Shape;479;p33"/>
          <p:cNvPicPr preferRelativeResize="0"/>
          <p:nvPr/>
        </p:nvPicPr>
        <p:blipFill rotWithShape="1">
          <a:blip r:embed="rId4">
            <a:alphaModFix/>
          </a:blip>
          <a:srcRect b="0" l="0" r="0" t="0"/>
          <a:stretch/>
        </p:blipFill>
        <p:spPr>
          <a:xfrm>
            <a:off x="251591" y="3246935"/>
            <a:ext cx="2048327" cy="22578"/>
          </a:xfrm>
          <a:prstGeom prst="rect">
            <a:avLst/>
          </a:prstGeom>
          <a:noFill/>
          <a:ln>
            <a:noFill/>
          </a:ln>
        </p:spPr>
      </p:pic>
      <p:pic>
        <p:nvPicPr>
          <p:cNvPr id="480" name="Google Shape;480;p33" title="copy_55365C29-D608-4C13-A258-13AC559E5CB7.MOV">
            <a:hlinkClick r:id="rId5"/>
          </p:cNvPr>
          <p:cNvPicPr preferRelativeResize="0"/>
          <p:nvPr/>
        </p:nvPicPr>
        <p:blipFill>
          <a:blip r:embed="rId6">
            <a:alphaModFix/>
          </a:blip>
          <a:stretch>
            <a:fillRect/>
          </a:stretch>
        </p:blipFill>
        <p:spPr>
          <a:xfrm>
            <a:off x="5772850" y="1019275"/>
            <a:ext cx="2048325" cy="364146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000"/>
                                        <p:tgtEl>
                                          <p:spTgt spid="48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485" name="Shape 485"/>
        <p:cNvGrpSpPr/>
        <p:nvPr/>
      </p:nvGrpSpPr>
      <p:grpSpPr>
        <a:xfrm>
          <a:off x="0" y="0"/>
          <a:ext cx="0" cy="0"/>
          <a:chOff x="0" y="0"/>
          <a:chExt cx="0" cy="0"/>
        </a:xfrm>
      </p:grpSpPr>
      <p:pic>
        <p:nvPicPr>
          <p:cNvPr id="486" name="Google Shape;486;p34"/>
          <p:cNvPicPr preferRelativeResize="0"/>
          <p:nvPr/>
        </p:nvPicPr>
        <p:blipFill>
          <a:blip r:embed="rId3">
            <a:alphaModFix/>
          </a:blip>
          <a:stretch>
            <a:fillRect/>
          </a:stretch>
        </p:blipFill>
        <p:spPr>
          <a:xfrm>
            <a:off x="0" y="25"/>
            <a:ext cx="10287000" cy="5143476"/>
          </a:xfrm>
          <a:prstGeom prst="rect">
            <a:avLst/>
          </a:prstGeom>
          <a:noFill/>
          <a:ln>
            <a:noFill/>
          </a:ln>
        </p:spPr>
      </p:pic>
      <p:sp>
        <p:nvSpPr>
          <p:cNvPr id="487" name="Google Shape;487;p34"/>
          <p:cNvSpPr/>
          <p:nvPr/>
        </p:nvSpPr>
        <p:spPr>
          <a:xfrm>
            <a:off x="2650050" y="2004029"/>
            <a:ext cx="4986900" cy="5577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4400"/>
              <a:buFont typeface="Arial"/>
              <a:buNone/>
            </a:pPr>
            <a:r>
              <a:rPr lang="en" sz="2600">
                <a:solidFill>
                  <a:schemeClr val="lt1"/>
                </a:solidFill>
                <a:latin typeface="Raleway"/>
                <a:ea typeface="Raleway"/>
                <a:cs typeface="Raleway"/>
                <a:sym typeface="Raleway"/>
              </a:rPr>
              <a:t>Built with privacy at the core</a:t>
            </a:r>
            <a:endParaRPr sz="2600">
              <a:solidFill>
                <a:schemeClr val="lt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400"/>
              <a:buFont typeface="Arial"/>
              <a:buNone/>
            </a:pPr>
            <a:r>
              <a:t/>
            </a:r>
            <a:endParaRPr sz="3000">
              <a:solidFill>
                <a:schemeClr val="lt1"/>
              </a:solidFill>
              <a:latin typeface="Raleway"/>
              <a:ea typeface="Raleway"/>
              <a:cs typeface="Raleway"/>
              <a:sym typeface="Raleway"/>
            </a:endParaRPr>
          </a:p>
        </p:txBody>
      </p:sp>
      <p:pic>
        <p:nvPicPr>
          <p:cNvPr descr=" " id="488" name="Google Shape;488;p34"/>
          <p:cNvPicPr preferRelativeResize="0"/>
          <p:nvPr/>
        </p:nvPicPr>
        <p:blipFill rotWithShape="1">
          <a:blip r:embed="rId4">
            <a:alphaModFix/>
          </a:blip>
          <a:srcRect b="0" l="0" r="0" t="0"/>
          <a:stretch/>
        </p:blipFill>
        <p:spPr>
          <a:xfrm>
            <a:off x="4119341" y="2561722"/>
            <a:ext cx="1820735" cy="20069"/>
          </a:xfrm>
          <a:prstGeom prst="rect">
            <a:avLst/>
          </a:prstGeom>
          <a:noFill/>
          <a:ln>
            <a:noFill/>
          </a:ln>
        </p:spPr>
      </p:pic>
      <p:pic>
        <p:nvPicPr>
          <p:cNvPr id="489" name="Google Shape;489;p34"/>
          <p:cNvPicPr preferRelativeResize="0"/>
          <p:nvPr/>
        </p:nvPicPr>
        <p:blipFill>
          <a:blip r:embed="rId5">
            <a:alphaModFix/>
          </a:blip>
          <a:stretch>
            <a:fillRect/>
          </a:stretch>
        </p:blipFill>
        <p:spPr>
          <a:xfrm>
            <a:off x="3927464" y="2748031"/>
            <a:ext cx="1179085" cy="1179085"/>
          </a:xfrm>
          <a:prstGeom prst="rect">
            <a:avLst/>
          </a:prstGeom>
          <a:noFill/>
          <a:ln>
            <a:noFill/>
          </a:ln>
        </p:spPr>
      </p:pic>
      <p:pic>
        <p:nvPicPr>
          <p:cNvPr id="490" name="Google Shape;490;p34"/>
          <p:cNvPicPr preferRelativeResize="0"/>
          <p:nvPr/>
        </p:nvPicPr>
        <p:blipFill>
          <a:blip r:embed="rId6">
            <a:alphaModFix/>
          </a:blip>
          <a:stretch>
            <a:fillRect/>
          </a:stretch>
        </p:blipFill>
        <p:spPr>
          <a:xfrm>
            <a:off x="2600987" y="2748025"/>
            <a:ext cx="1179085" cy="1179085"/>
          </a:xfrm>
          <a:prstGeom prst="rect">
            <a:avLst/>
          </a:prstGeom>
          <a:noFill/>
          <a:ln>
            <a:noFill/>
          </a:ln>
        </p:spPr>
      </p:pic>
      <p:pic>
        <p:nvPicPr>
          <p:cNvPr id="491" name="Google Shape;491;p34"/>
          <p:cNvPicPr preferRelativeResize="0"/>
          <p:nvPr/>
        </p:nvPicPr>
        <p:blipFill>
          <a:blip r:embed="rId7">
            <a:alphaModFix/>
          </a:blip>
          <a:stretch>
            <a:fillRect/>
          </a:stretch>
        </p:blipFill>
        <p:spPr>
          <a:xfrm>
            <a:off x="1274527" y="2748038"/>
            <a:ext cx="1179085" cy="1179085"/>
          </a:xfrm>
          <a:prstGeom prst="rect">
            <a:avLst/>
          </a:prstGeom>
          <a:noFill/>
          <a:ln>
            <a:noFill/>
          </a:ln>
        </p:spPr>
      </p:pic>
      <p:pic>
        <p:nvPicPr>
          <p:cNvPr id="492" name="Google Shape;492;p34"/>
          <p:cNvPicPr preferRelativeResize="0"/>
          <p:nvPr/>
        </p:nvPicPr>
        <p:blipFill>
          <a:blip r:embed="rId8">
            <a:alphaModFix/>
          </a:blip>
          <a:stretch>
            <a:fillRect/>
          </a:stretch>
        </p:blipFill>
        <p:spPr>
          <a:xfrm>
            <a:off x="5341942" y="2748040"/>
            <a:ext cx="1179085" cy="1179085"/>
          </a:xfrm>
          <a:prstGeom prst="rect">
            <a:avLst/>
          </a:prstGeom>
          <a:noFill/>
          <a:ln>
            <a:noFill/>
          </a:ln>
        </p:spPr>
      </p:pic>
      <p:pic>
        <p:nvPicPr>
          <p:cNvPr id="493" name="Google Shape;493;p34" title="ISO 27001 正方形.png"/>
          <p:cNvPicPr preferRelativeResize="0"/>
          <p:nvPr/>
        </p:nvPicPr>
        <p:blipFill>
          <a:blip r:embed="rId9">
            <a:alphaModFix/>
          </a:blip>
          <a:stretch>
            <a:fillRect/>
          </a:stretch>
        </p:blipFill>
        <p:spPr>
          <a:xfrm>
            <a:off x="6756442" y="2855773"/>
            <a:ext cx="963577" cy="963578"/>
          </a:xfrm>
          <a:prstGeom prst="rect">
            <a:avLst/>
          </a:prstGeom>
          <a:noFill/>
          <a:ln>
            <a:noFill/>
          </a:ln>
        </p:spPr>
      </p:pic>
      <p:pic>
        <p:nvPicPr>
          <p:cNvPr id="494" name="Google Shape;494;p34" title="ISO 27701 正方形.png"/>
          <p:cNvPicPr preferRelativeResize="0"/>
          <p:nvPr/>
        </p:nvPicPr>
        <p:blipFill>
          <a:blip r:embed="rId10">
            <a:alphaModFix/>
          </a:blip>
          <a:stretch>
            <a:fillRect/>
          </a:stretch>
        </p:blipFill>
        <p:spPr>
          <a:xfrm>
            <a:off x="7928448" y="2855795"/>
            <a:ext cx="963577" cy="96357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499" name="Shape 499"/>
        <p:cNvGrpSpPr/>
        <p:nvPr/>
      </p:nvGrpSpPr>
      <p:grpSpPr>
        <a:xfrm>
          <a:off x="0" y="0"/>
          <a:ext cx="0" cy="0"/>
          <a:chOff x="0" y="0"/>
          <a:chExt cx="0" cy="0"/>
        </a:xfrm>
      </p:grpSpPr>
      <p:pic>
        <p:nvPicPr>
          <p:cNvPr id="500" name="Google Shape;500;p35"/>
          <p:cNvPicPr preferRelativeResize="0"/>
          <p:nvPr/>
        </p:nvPicPr>
        <p:blipFill rotWithShape="1">
          <a:blip r:embed="rId3">
            <a:alphaModFix/>
          </a:blip>
          <a:srcRect b="16652" l="1328" r="43532" t="0"/>
          <a:stretch/>
        </p:blipFill>
        <p:spPr>
          <a:xfrm>
            <a:off x="5410096" y="486625"/>
            <a:ext cx="4476600" cy="4513800"/>
          </a:xfrm>
          <a:prstGeom prst="roundRect">
            <a:avLst>
              <a:gd fmla="val 2356" name="adj"/>
            </a:avLst>
          </a:prstGeom>
          <a:noFill/>
          <a:ln>
            <a:noFill/>
          </a:ln>
        </p:spPr>
      </p:pic>
      <p:sp>
        <p:nvSpPr>
          <p:cNvPr id="501" name="Google Shape;501;p35"/>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02" name="Google Shape;502;p35"/>
          <p:cNvPicPr preferRelativeResize="0"/>
          <p:nvPr/>
        </p:nvPicPr>
        <p:blipFill rotWithShape="1">
          <a:blip r:embed="rId4">
            <a:alphaModFix/>
          </a:blip>
          <a:srcRect b="0" l="0" r="0" t="0"/>
          <a:stretch/>
        </p:blipFill>
        <p:spPr>
          <a:xfrm>
            <a:off x="283916" y="248561"/>
            <a:ext cx="131095" cy="110794"/>
          </a:xfrm>
          <a:prstGeom prst="rect">
            <a:avLst/>
          </a:prstGeom>
          <a:noFill/>
          <a:ln>
            <a:noFill/>
          </a:ln>
        </p:spPr>
      </p:pic>
      <p:sp>
        <p:nvSpPr>
          <p:cNvPr id="503" name="Google Shape;503;p35"/>
          <p:cNvSpPr/>
          <p:nvPr/>
        </p:nvSpPr>
        <p:spPr>
          <a:xfrm>
            <a:off x="285750" y="3595512"/>
            <a:ext cx="7507800" cy="1317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Introducing</a:t>
            </a:r>
            <a:endParaRPr sz="44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Plaud Note Pro</a:t>
            </a:r>
            <a:endParaRPr sz="4400">
              <a:latin typeface="Raleway"/>
              <a:ea typeface="Raleway"/>
              <a:cs typeface="Raleway"/>
              <a:sym typeface="Raleway"/>
            </a:endParaRPr>
          </a:p>
        </p:txBody>
      </p:sp>
      <p:pic>
        <p:nvPicPr>
          <p:cNvPr descr=" " id="504" name="Google Shape;504;p35"/>
          <p:cNvPicPr preferRelativeResize="0"/>
          <p:nvPr/>
        </p:nvPicPr>
        <p:blipFill rotWithShape="1">
          <a:blip r:embed="rId5">
            <a:alphaModFix/>
          </a:blip>
          <a:srcRect b="0" l="0" r="0" t="0"/>
          <a:stretch/>
        </p:blipFill>
        <p:spPr>
          <a:xfrm>
            <a:off x="285750" y="1162756"/>
            <a:ext cx="22571" cy="2048934"/>
          </a:xfrm>
          <a:prstGeom prst="rect">
            <a:avLst/>
          </a:prstGeom>
          <a:noFill/>
          <a:ln>
            <a:noFill/>
          </a:ln>
        </p:spPr>
      </p:pic>
      <p:sp>
        <p:nvSpPr>
          <p:cNvPr id="505" name="Google Shape;505;p35"/>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Plaud.ai</a:t>
            </a:r>
            <a:endParaRPr i="0" sz="900" u="none" cap="none" strike="noStrike">
              <a:solidFill>
                <a:schemeClr val="dk1"/>
              </a:solidFill>
              <a:latin typeface="Raleway"/>
              <a:ea typeface="Raleway"/>
              <a:cs typeface="Raleway"/>
              <a:sym typeface="Raleway"/>
            </a:endParaRPr>
          </a:p>
        </p:txBody>
      </p:sp>
      <p:sp>
        <p:nvSpPr>
          <p:cNvPr id="506" name="Google Shape;506;p35"/>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79" name="Shape 79"/>
        <p:cNvGrpSpPr/>
        <p:nvPr/>
      </p:nvGrpSpPr>
      <p:grpSpPr>
        <a:xfrm>
          <a:off x="0" y="0"/>
          <a:ext cx="0" cy="0"/>
          <a:chOff x="0" y="0"/>
          <a:chExt cx="0" cy="0"/>
        </a:xfrm>
      </p:grpSpPr>
      <p:sp>
        <p:nvSpPr>
          <p:cNvPr id="80" name="Google Shape;80;p18"/>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81" name="Google Shape;81;p18"/>
          <p:cNvSpPr/>
          <p:nvPr/>
        </p:nvSpPr>
        <p:spPr>
          <a:xfrm>
            <a:off x="285750" y="699912"/>
            <a:ext cx="4986900" cy="1317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i="0" lang="en" sz="4400" u="none" cap="none" strike="noStrike">
                <a:solidFill>
                  <a:srgbClr val="000000"/>
                </a:solidFill>
                <a:latin typeface="Raleway"/>
                <a:ea typeface="Raleway"/>
                <a:cs typeface="Raleway"/>
                <a:sym typeface="Raleway"/>
              </a:rPr>
              <a:t>Table of contents</a:t>
            </a:r>
            <a:endParaRPr i="0" sz="4400" u="none" cap="none" strike="noStrike">
              <a:solidFill>
                <a:schemeClr val="dk1"/>
              </a:solidFill>
              <a:latin typeface="Raleway"/>
              <a:ea typeface="Raleway"/>
              <a:cs typeface="Raleway"/>
              <a:sym typeface="Raleway"/>
            </a:endParaRPr>
          </a:p>
        </p:txBody>
      </p:sp>
      <p:sp>
        <p:nvSpPr>
          <p:cNvPr id="82" name="Google Shape;82;p18"/>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Plaud.ai</a:t>
            </a:r>
            <a:endParaRPr i="0" sz="900" u="none" cap="none" strike="noStrike">
              <a:solidFill>
                <a:schemeClr val="dk1"/>
              </a:solidFill>
              <a:latin typeface="Raleway"/>
              <a:ea typeface="Raleway"/>
              <a:cs typeface="Raleway"/>
              <a:sym typeface="Raleway"/>
            </a:endParaRPr>
          </a:p>
        </p:txBody>
      </p:sp>
      <p:sp>
        <p:nvSpPr>
          <p:cNvPr id="83" name="Google Shape;83;p1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4" name="Google Shape;84;p1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5" name="Google Shape;85;p18"/>
          <p:cNvSpPr/>
          <p:nvPr/>
        </p:nvSpPr>
        <p:spPr>
          <a:xfrm>
            <a:off x="3892550" y="3203223"/>
            <a:ext cx="6318300" cy="1524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86" name="Google Shape;86;p18"/>
          <p:cNvSpPr/>
          <p:nvPr/>
        </p:nvSpPr>
        <p:spPr>
          <a:xfrm>
            <a:off x="3854450" y="3203223"/>
            <a:ext cx="228600" cy="27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i="0" lang="en" sz="1600" u="none" cap="none" strike="noStrike">
                <a:solidFill>
                  <a:srgbClr val="000000"/>
                </a:solidFill>
                <a:latin typeface="Raleway"/>
                <a:ea typeface="Raleway"/>
                <a:cs typeface="Raleway"/>
                <a:sym typeface="Raleway"/>
              </a:rPr>
              <a:t>1</a:t>
            </a:r>
            <a:endParaRPr i="0" sz="1600" u="none" cap="none" strike="noStrike">
              <a:solidFill>
                <a:schemeClr val="dk1"/>
              </a:solidFill>
              <a:latin typeface="Raleway"/>
              <a:ea typeface="Raleway"/>
              <a:cs typeface="Raleway"/>
              <a:sym typeface="Raleway"/>
            </a:endParaRPr>
          </a:p>
        </p:txBody>
      </p:sp>
      <p:sp>
        <p:nvSpPr>
          <p:cNvPr id="87" name="Google Shape;87;p18"/>
          <p:cNvSpPr/>
          <p:nvPr/>
        </p:nvSpPr>
        <p:spPr>
          <a:xfrm>
            <a:off x="6146800" y="3203223"/>
            <a:ext cx="1454400" cy="27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600"/>
              <a:buFont typeface="Arial"/>
              <a:buNone/>
            </a:pPr>
            <a:r>
              <a:rPr i="0" lang="en" sz="1600" u="none" cap="none" strike="noStrike">
                <a:solidFill>
                  <a:srgbClr val="000000"/>
                </a:solidFill>
                <a:latin typeface="Raleway"/>
                <a:ea typeface="Raleway"/>
                <a:cs typeface="Raleway"/>
                <a:sym typeface="Raleway"/>
              </a:rPr>
              <a:t>About Plaud</a:t>
            </a:r>
            <a:endParaRPr i="0" sz="1600" u="none" cap="none" strike="noStrike">
              <a:solidFill>
                <a:schemeClr val="dk1"/>
              </a:solidFill>
              <a:latin typeface="Raleway"/>
              <a:ea typeface="Raleway"/>
              <a:cs typeface="Raleway"/>
              <a:sym typeface="Raleway"/>
            </a:endParaRPr>
          </a:p>
        </p:txBody>
      </p:sp>
      <p:sp>
        <p:nvSpPr>
          <p:cNvPr id="88" name="Google Shape;88;p18"/>
          <p:cNvSpPr/>
          <p:nvPr/>
        </p:nvSpPr>
        <p:spPr>
          <a:xfrm rot="10800000">
            <a:off x="4235500" y="3299068"/>
            <a:ext cx="1720800" cy="11400"/>
          </a:xfrm>
          <a:prstGeom prst="roundRect">
            <a:avLst>
              <a:gd fmla="val 251921" name="adj"/>
            </a:avLst>
          </a:prstGeom>
          <a:solidFill>
            <a:srgbClr val="000000">
              <a:alpha val="200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89" name="Google Shape;89;p18"/>
          <p:cNvSpPr/>
          <p:nvPr/>
        </p:nvSpPr>
        <p:spPr>
          <a:xfrm>
            <a:off x="3854450" y="3643490"/>
            <a:ext cx="228600" cy="27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i="0" lang="en" sz="1600" u="none" cap="none" strike="noStrike">
                <a:solidFill>
                  <a:srgbClr val="000000"/>
                </a:solidFill>
                <a:latin typeface="Raleway"/>
                <a:ea typeface="Raleway"/>
                <a:cs typeface="Raleway"/>
                <a:sym typeface="Raleway"/>
              </a:rPr>
              <a:t>2</a:t>
            </a:r>
            <a:endParaRPr i="0" sz="1600" u="none" cap="none" strike="noStrike">
              <a:solidFill>
                <a:schemeClr val="dk1"/>
              </a:solidFill>
              <a:latin typeface="Raleway"/>
              <a:ea typeface="Raleway"/>
              <a:cs typeface="Raleway"/>
              <a:sym typeface="Raleway"/>
            </a:endParaRPr>
          </a:p>
        </p:txBody>
      </p:sp>
      <p:sp>
        <p:nvSpPr>
          <p:cNvPr id="90" name="Google Shape;90;p18"/>
          <p:cNvSpPr/>
          <p:nvPr/>
        </p:nvSpPr>
        <p:spPr>
          <a:xfrm>
            <a:off x="6146799" y="3643500"/>
            <a:ext cx="3468900" cy="27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600"/>
              <a:buFont typeface="Arial"/>
              <a:buNone/>
            </a:pPr>
            <a:r>
              <a:rPr lang="en" sz="1600">
                <a:latin typeface="Raleway"/>
                <a:ea typeface="Raleway"/>
                <a:cs typeface="Raleway"/>
                <a:sym typeface="Raleway"/>
              </a:rPr>
              <a:t>Plaud Note Pro </a:t>
            </a:r>
            <a:r>
              <a:rPr lang="en" sz="1600">
                <a:solidFill>
                  <a:schemeClr val="dk1"/>
                </a:solidFill>
                <a:latin typeface="Raleway"/>
                <a:ea typeface="Raleway"/>
                <a:cs typeface="Raleway"/>
                <a:sym typeface="Raleway"/>
              </a:rPr>
              <a:t>Quick Start Guide</a:t>
            </a:r>
            <a:endParaRPr sz="1600">
              <a:solidFill>
                <a:schemeClr val="dk1"/>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600"/>
              <a:buFont typeface="Arial"/>
              <a:buNone/>
            </a:pPr>
            <a:r>
              <a:t/>
            </a:r>
            <a:endParaRPr sz="1600">
              <a:latin typeface="Raleway"/>
              <a:ea typeface="Raleway"/>
              <a:cs typeface="Raleway"/>
              <a:sym typeface="Raleway"/>
            </a:endParaRPr>
          </a:p>
        </p:txBody>
      </p:sp>
      <p:sp>
        <p:nvSpPr>
          <p:cNvPr id="91" name="Google Shape;91;p18"/>
          <p:cNvSpPr/>
          <p:nvPr/>
        </p:nvSpPr>
        <p:spPr>
          <a:xfrm rot="10800000">
            <a:off x="4235500" y="3739335"/>
            <a:ext cx="1720800" cy="11400"/>
          </a:xfrm>
          <a:prstGeom prst="roundRect">
            <a:avLst>
              <a:gd fmla="val 251921" name="adj"/>
            </a:avLst>
          </a:prstGeom>
          <a:solidFill>
            <a:srgbClr val="000000">
              <a:alpha val="200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2" name="Google Shape;92;p18"/>
          <p:cNvSpPr/>
          <p:nvPr/>
        </p:nvSpPr>
        <p:spPr>
          <a:xfrm>
            <a:off x="3854450" y="4083757"/>
            <a:ext cx="228600" cy="27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i="0" lang="en" sz="1600" u="none" cap="none" strike="noStrike">
                <a:solidFill>
                  <a:srgbClr val="000000"/>
                </a:solidFill>
                <a:latin typeface="Raleway"/>
                <a:ea typeface="Raleway"/>
                <a:cs typeface="Raleway"/>
                <a:sym typeface="Raleway"/>
              </a:rPr>
              <a:t>3</a:t>
            </a:r>
            <a:endParaRPr i="0" sz="1600" u="none" cap="none" strike="noStrike">
              <a:solidFill>
                <a:schemeClr val="dk1"/>
              </a:solidFill>
              <a:latin typeface="Raleway"/>
              <a:ea typeface="Raleway"/>
              <a:cs typeface="Raleway"/>
              <a:sym typeface="Raleway"/>
            </a:endParaRPr>
          </a:p>
        </p:txBody>
      </p:sp>
      <p:sp>
        <p:nvSpPr>
          <p:cNvPr id="93" name="Google Shape;93;p18"/>
          <p:cNvSpPr/>
          <p:nvPr/>
        </p:nvSpPr>
        <p:spPr>
          <a:xfrm>
            <a:off x="6146803" y="4083750"/>
            <a:ext cx="3468900" cy="270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600"/>
              <a:buFont typeface="Arial"/>
              <a:buNone/>
            </a:pPr>
            <a:r>
              <a:rPr lang="en" sz="1600">
                <a:solidFill>
                  <a:schemeClr val="dk1"/>
                </a:solidFill>
                <a:latin typeface="Raleway"/>
                <a:ea typeface="Raleway"/>
                <a:cs typeface="Raleway"/>
                <a:sym typeface="Raleway"/>
              </a:rPr>
              <a:t>Introducing Plaud Note Pro</a:t>
            </a:r>
            <a:endParaRPr sz="1600">
              <a:solidFill>
                <a:schemeClr val="dk1"/>
              </a:solidFill>
              <a:latin typeface="Raleway"/>
              <a:ea typeface="Raleway"/>
              <a:cs typeface="Raleway"/>
              <a:sym typeface="Raleway"/>
            </a:endParaRPr>
          </a:p>
        </p:txBody>
      </p:sp>
      <p:sp>
        <p:nvSpPr>
          <p:cNvPr id="94" name="Google Shape;94;p18"/>
          <p:cNvSpPr/>
          <p:nvPr/>
        </p:nvSpPr>
        <p:spPr>
          <a:xfrm rot="10800000">
            <a:off x="4235500" y="4179601"/>
            <a:ext cx="1720800" cy="11400"/>
          </a:xfrm>
          <a:prstGeom prst="roundRect">
            <a:avLst>
              <a:gd fmla="val 251921" name="adj"/>
            </a:avLst>
          </a:prstGeom>
          <a:solidFill>
            <a:srgbClr val="000000">
              <a:alpha val="200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5" name="Google Shape;95;p18"/>
          <p:cNvSpPr/>
          <p:nvPr/>
        </p:nvSpPr>
        <p:spPr>
          <a:xfrm>
            <a:off x="3854450" y="4524024"/>
            <a:ext cx="228600" cy="27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i="0" lang="en" sz="1600" u="none" cap="none" strike="noStrike">
                <a:solidFill>
                  <a:srgbClr val="000000"/>
                </a:solidFill>
                <a:latin typeface="Raleway"/>
                <a:ea typeface="Raleway"/>
                <a:cs typeface="Raleway"/>
                <a:sym typeface="Raleway"/>
              </a:rPr>
              <a:t>4</a:t>
            </a:r>
            <a:endParaRPr i="0" sz="1600" u="none" cap="none" strike="noStrike">
              <a:solidFill>
                <a:schemeClr val="dk1"/>
              </a:solidFill>
              <a:latin typeface="Raleway"/>
              <a:ea typeface="Raleway"/>
              <a:cs typeface="Raleway"/>
              <a:sym typeface="Raleway"/>
            </a:endParaRPr>
          </a:p>
        </p:txBody>
      </p:sp>
      <p:sp>
        <p:nvSpPr>
          <p:cNvPr id="96" name="Google Shape;96;p18"/>
          <p:cNvSpPr/>
          <p:nvPr/>
        </p:nvSpPr>
        <p:spPr>
          <a:xfrm>
            <a:off x="6146800" y="4524024"/>
            <a:ext cx="3822900" cy="2709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600"/>
              <a:buFont typeface="Arial"/>
              <a:buNone/>
            </a:pPr>
            <a:r>
              <a:rPr lang="en" sz="1600">
                <a:solidFill>
                  <a:schemeClr val="dk1"/>
                </a:solidFill>
                <a:latin typeface="Raleway"/>
                <a:ea typeface="Raleway"/>
                <a:cs typeface="Raleway"/>
                <a:sym typeface="Raleway"/>
              </a:rPr>
              <a:t>Introducing Plaud Intelligence</a:t>
            </a:r>
            <a:endParaRPr sz="16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600"/>
              <a:buFont typeface="Arial"/>
              <a:buNone/>
            </a:pPr>
            <a:r>
              <a:t/>
            </a:r>
            <a:endParaRPr sz="1600">
              <a:solidFill>
                <a:schemeClr val="dk1"/>
              </a:solidFill>
              <a:latin typeface="Raleway"/>
              <a:ea typeface="Raleway"/>
              <a:cs typeface="Raleway"/>
              <a:sym typeface="Raleway"/>
            </a:endParaRPr>
          </a:p>
        </p:txBody>
      </p:sp>
      <p:sp>
        <p:nvSpPr>
          <p:cNvPr id="97" name="Google Shape;97;p18"/>
          <p:cNvSpPr/>
          <p:nvPr/>
        </p:nvSpPr>
        <p:spPr>
          <a:xfrm rot="10800000">
            <a:off x="4235500" y="4611406"/>
            <a:ext cx="1720800" cy="11400"/>
          </a:xfrm>
          <a:prstGeom prst="roundRect">
            <a:avLst>
              <a:gd fmla="val 251921" name="adj"/>
            </a:avLst>
          </a:prstGeom>
          <a:solidFill>
            <a:srgbClr val="000000">
              <a:alpha val="200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8" name="Google Shape;98;p18"/>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511" name="Shape 511"/>
        <p:cNvGrpSpPr/>
        <p:nvPr/>
      </p:nvGrpSpPr>
      <p:grpSpPr>
        <a:xfrm>
          <a:off x="0" y="0"/>
          <a:ext cx="0" cy="0"/>
          <a:chOff x="0" y="0"/>
          <a:chExt cx="0" cy="0"/>
        </a:xfrm>
      </p:grpSpPr>
      <p:sp>
        <p:nvSpPr>
          <p:cNvPr id="512" name="Google Shape;512;p36"/>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513" name="Google Shape;513;p36"/>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14" name="Google Shape;514;p36"/>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515" name="Google Shape;515;p36"/>
          <p:cNvSpPr/>
          <p:nvPr/>
        </p:nvSpPr>
        <p:spPr>
          <a:xfrm>
            <a:off x="53339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Note Pro</a:t>
            </a:r>
            <a:endParaRPr i="0" sz="900" u="none" cap="none" strike="noStrike">
              <a:solidFill>
                <a:schemeClr val="dk1"/>
              </a:solidFill>
              <a:latin typeface="Raleway"/>
              <a:ea typeface="Raleway"/>
              <a:cs typeface="Raleway"/>
              <a:sym typeface="Raleway"/>
            </a:endParaRPr>
          </a:p>
        </p:txBody>
      </p:sp>
      <p:sp>
        <p:nvSpPr>
          <p:cNvPr id="516" name="Google Shape;516;p36"/>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517" name="Google Shape;517;p36"/>
          <p:cNvSpPr txBox="1"/>
          <p:nvPr/>
        </p:nvSpPr>
        <p:spPr>
          <a:xfrm>
            <a:off x="283078" y="756600"/>
            <a:ext cx="6254100" cy="2667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3800">
                <a:solidFill>
                  <a:schemeClr val="dk1"/>
                </a:solidFill>
                <a:latin typeface="Raleway"/>
                <a:ea typeface="Raleway"/>
                <a:cs typeface="Raleway"/>
                <a:sym typeface="Raleway"/>
              </a:rPr>
              <a:t>Plaud Note Pro</a:t>
            </a:r>
            <a:endParaRPr sz="3800">
              <a:solidFill>
                <a:schemeClr val="dk1"/>
              </a:solidFill>
              <a:latin typeface="Raleway"/>
              <a:ea typeface="Raleway"/>
              <a:cs typeface="Raleway"/>
              <a:sym typeface="Raleway"/>
            </a:endParaRPr>
          </a:p>
          <a:p>
            <a:pPr indent="0" lvl="0" marL="0" rtl="0" algn="l">
              <a:lnSpc>
                <a:spcPct val="115000"/>
              </a:lnSpc>
              <a:spcBef>
                <a:spcPts val="0"/>
              </a:spcBef>
              <a:spcAft>
                <a:spcPts val="0"/>
              </a:spcAft>
              <a:buNone/>
            </a:pPr>
            <a:r>
              <a:rPr lang="en" sz="1600">
                <a:solidFill>
                  <a:srgbClr val="413D3B"/>
                </a:solidFill>
                <a:latin typeface="Raleway"/>
                <a:ea typeface="Raleway"/>
                <a:cs typeface="Raleway"/>
                <a:sym typeface="Raleway"/>
              </a:rPr>
              <a:t>The World’s Most Advanced AI Note Taker</a:t>
            </a:r>
            <a:endParaRPr sz="1600">
              <a:solidFill>
                <a:srgbClr val="413D3B"/>
              </a:solidFill>
              <a:latin typeface="Raleway"/>
              <a:ea typeface="Raleway"/>
              <a:cs typeface="Raleway"/>
              <a:sym typeface="Raleway"/>
            </a:endParaRPr>
          </a:p>
          <a:p>
            <a:pPr indent="0" lvl="0" marL="0" rtl="0" algn="l">
              <a:lnSpc>
                <a:spcPct val="115000"/>
              </a:lnSpc>
              <a:spcBef>
                <a:spcPts val="0"/>
              </a:spcBef>
              <a:spcAft>
                <a:spcPts val="0"/>
              </a:spcAft>
              <a:buNone/>
            </a:pPr>
            <a:r>
              <a:t/>
            </a:r>
            <a:endParaRPr sz="1100">
              <a:solidFill>
                <a:srgbClr val="413D3B"/>
              </a:solidFill>
              <a:latin typeface="Raleway"/>
              <a:ea typeface="Raleway"/>
              <a:cs typeface="Raleway"/>
              <a:sym typeface="Raleway"/>
            </a:endParaRPr>
          </a:p>
          <a:p>
            <a:pPr indent="0" lvl="0" marL="0" rtl="0" algn="l">
              <a:lnSpc>
                <a:spcPct val="115000"/>
              </a:lnSpc>
              <a:spcBef>
                <a:spcPts val="0"/>
              </a:spcBef>
              <a:spcAft>
                <a:spcPts val="0"/>
              </a:spcAft>
              <a:buClr>
                <a:srgbClr val="000000"/>
              </a:buClr>
              <a:buSzPts val="1100"/>
              <a:buFont typeface="Arial"/>
              <a:buNone/>
            </a:pPr>
            <a:r>
              <a:rPr lang="en" sz="1300">
                <a:solidFill>
                  <a:srgbClr val="413D3B"/>
                </a:solidFill>
                <a:latin typeface="Raleway"/>
                <a:ea typeface="Raleway"/>
                <a:cs typeface="Raleway"/>
                <a:sym typeface="Raleway"/>
              </a:rPr>
              <a:t>Plaud Note Pro lets you capture conversations from up to 5 meters away with exceptional clarity. </a:t>
            </a:r>
            <a:endParaRPr sz="1300">
              <a:solidFill>
                <a:srgbClr val="413D3B"/>
              </a:solidFill>
              <a:latin typeface="Raleway"/>
              <a:ea typeface="Raleway"/>
              <a:cs typeface="Raleway"/>
              <a:sym typeface="Raleway"/>
            </a:endParaRPr>
          </a:p>
          <a:p>
            <a:pPr indent="0" lvl="0" marL="0" rtl="0" algn="l">
              <a:lnSpc>
                <a:spcPct val="115000"/>
              </a:lnSpc>
              <a:spcBef>
                <a:spcPts val="0"/>
              </a:spcBef>
              <a:spcAft>
                <a:spcPts val="0"/>
              </a:spcAft>
              <a:buClr>
                <a:srgbClr val="000000"/>
              </a:buClr>
              <a:buSzPts val="1100"/>
              <a:buFont typeface="Arial"/>
              <a:buNone/>
            </a:pPr>
            <a:r>
              <a:t/>
            </a:r>
            <a:endParaRPr sz="1300">
              <a:solidFill>
                <a:srgbClr val="413D3B"/>
              </a:solidFill>
              <a:latin typeface="Raleway"/>
              <a:ea typeface="Raleway"/>
              <a:cs typeface="Raleway"/>
              <a:sym typeface="Raleway"/>
            </a:endParaRPr>
          </a:p>
          <a:p>
            <a:pPr indent="0" lvl="0" marL="0" rtl="0" algn="l">
              <a:lnSpc>
                <a:spcPct val="115000"/>
              </a:lnSpc>
              <a:spcBef>
                <a:spcPts val="0"/>
              </a:spcBef>
              <a:spcAft>
                <a:spcPts val="0"/>
              </a:spcAft>
              <a:buClr>
                <a:srgbClr val="000000"/>
              </a:buClr>
              <a:buSzPts val="1100"/>
              <a:buFont typeface="Arial"/>
              <a:buNone/>
            </a:pPr>
            <a:r>
              <a:rPr lang="en" sz="1300">
                <a:solidFill>
                  <a:srgbClr val="413D3B"/>
                </a:solidFill>
                <a:latin typeface="Raleway"/>
                <a:ea typeface="Raleway"/>
                <a:cs typeface="Raleway"/>
                <a:sym typeface="Raleway"/>
              </a:rPr>
              <a:t>Hear something worth remembering? Just short-press the recording button, Plaud Note Pro will capture the surrounding context, understand your intent, and Highlight it for you. </a:t>
            </a:r>
            <a:endParaRPr sz="2100">
              <a:solidFill>
                <a:srgbClr val="413D3B"/>
              </a:solidFill>
              <a:latin typeface="Raleway"/>
              <a:ea typeface="Raleway"/>
              <a:cs typeface="Raleway"/>
              <a:sym typeface="Raleway"/>
            </a:endParaRPr>
          </a:p>
        </p:txBody>
      </p:sp>
      <p:sp>
        <p:nvSpPr>
          <p:cNvPr id="518" name="Google Shape;518;p36"/>
          <p:cNvSpPr txBox="1"/>
          <p:nvPr/>
        </p:nvSpPr>
        <p:spPr>
          <a:xfrm>
            <a:off x="283078" y="3648375"/>
            <a:ext cx="6456000" cy="451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 sz="1600">
                <a:solidFill>
                  <a:srgbClr val="413D3B"/>
                </a:solidFill>
                <a:latin typeface="Raleway"/>
                <a:ea typeface="Raleway"/>
                <a:cs typeface="Raleway"/>
                <a:sym typeface="Raleway"/>
              </a:rPr>
              <a:t>It is not a replacement of Plaud Note — it’s a pro choice.</a:t>
            </a:r>
            <a:endParaRPr sz="1600">
              <a:solidFill>
                <a:srgbClr val="413D3B"/>
              </a:solidFill>
              <a:latin typeface="Raleway"/>
              <a:ea typeface="Raleway"/>
              <a:cs typeface="Raleway"/>
              <a:sym typeface="Raleway"/>
            </a:endParaRPr>
          </a:p>
          <a:p>
            <a:pPr indent="0" lvl="0" marL="0" rtl="0" algn="l">
              <a:spcBef>
                <a:spcPts val="0"/>
              </a:spcBef>
              <a:spcAft>
                <a:spcPts val="0"/>
              </a:spcAft>
              <a:buNone/>
            </a:pPr>
            <a:r>
              <a:t/>
            </a:r>
            <a:endParaRPr sz="1800">
              <a:solidFill>
                <a:srgbClr val="595959"/>
              </a:solidFill>
              <a:latin typeface="Raleway"/>
              <a:ea typeface="Raleway"/>
              <a:cs typeface="Raleway"/>
              <a:sym typeface="Raleway"/>
            </a:endParaRPr>
          </a:p>
        </p:txBody>
      </p:sp>
      <p:pic>
        <p:nvPicPr>
          <p:cNvPr id="519" name="Google Shape;519;p36"/>
          <p:cNvPicPr preferRelativeResize="0"/>
          <p:nvPr/>
        </p:nvPicPr>
        <p:blipFill rotWithShape="1">
          <a:blip r:embed="rId4">
            <a:alphaModFix/>
          </a:blip>
          <a:srcRect b="0" l="16378" r="28845" t="0"/>
          <a:stretch/>
        </p:blipFill>
        <p:spPr>
          <a:xfrm>
            <a:off x="5994000" y="702350"/>
            <a:ext cx="4194299" cy="5001626"/>
          </a:xfrm>
          <a:prstGeom prst="rect">
            <a:avLst/>
          </a:prstGeom>
          <a:noFill/>
          <a:ln>
            <a:noFill/>
          </a:ln>
        </p:spPr>
      </p:pic>
      <p:sp>
        <p:nvSpPr>
          <p:cNvPr id="520" name="Google Shape;520;p36"/>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525" name="Shape 525"/>
        <p:cNvGrpSpPr/>
        <p:nvPr/>
      </p:nvGrpSpPr>
      <p:grpSpPr>
        <a:xfrm>
          <a:off x="0" y="0"/>
          <a:ext cx="0" cy="0"/>
          <a:chOff x="0" y="0"/>
          <a:chExt cx="0" cy="0"/>
        </a:xfrm>
      </p:grpSpPr>
      <p:sp>
        <p:nvSpPr>
          <p:cNvPr id="526" name="Google Shape;526;p37"/>
          <p:cNvSpPr/>
          <p:nvPr/>
        </p:nvSpPr>
        <p:spPr>
          <a:xfrm>
            <a:off x="355975" y="1072468"/>
            <a:ext cx="4775400" cy="22296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527" name="Google Shape;527;p37"/>
          <p:cNvSpPr/>
          <p:nvPr/>
        </p:nvSpPr>
        <p:spPr>
          <a:xfrm>
            <a:off x="355975" y="829650"/>
            <a:ext cx="5750400" cy="700800"/>
          </a:xfrm>
          <a:prstGeom prst="rect">
            <a:avLst/>
          </a:prstGeom>
          <a:noFill/>
          <a:ln>
            <a:noFill/>
          </a:ln>
        </p:spPr>
        <p:txBody>
          <a:bodyPr anchorCtr="0" anchor="t" bIns="0" lIns="0" spcFirstLastPara="1" rIns="0" wrap="square" tIns="0">
            <a:noAutofit/>
          </a:bodyPr>
          <a:lstStyle/>
          <a:p>
            <a:pPr indent="0" lvl="0" marL="0" rtl="0" algn="l">
              <a:spcBef>
                <a:spcPts val="0"/>
              </a:spcBef>
              <a:spcAft>
                <a:spcPts val="0"/>
              </a:spcAft>
              <a:buClr>
                <a:schemeClr val="dk1"/>
              </a:buClr>
              <a:buSzPts val="1100"/>
              <a:buFont typeface="Arial"/>
              <a:buNone/>
            </a:pPr>
            <a:r>
              <a:rPr lang="en" sz="3800">
                <a:solidFill>
                  <a:schemeClr val="dk1"/>
                </a:solidFill>
                <a:latin typeface="Raleway"/>
                <a:ea typeface="Raleway"/>
                <a:cs typeface="Raleway"/>
                <a:sym typeface="Raleway"/>
              </a:rPr>
              <a:t>Dual-Tone Ripple Design</a:t>
            </a:r>
            <a:endParaRPr sz="4400">
              <a:latin typeface="Raleway"/>
              <a:ea typeface="Raleway"/>
              <a:cs typeface="Raleway"/>
              <a:sym typeface="Raleway"/>
            </a:endParaRPr>
          </a:p>
        </p:txBody>
      </p:sp>
      <p:pic>
        <p:nvPicPr>
          <p:cNvPr id="528" name="Google Shape;528;p37"/>
          <p:cNvPicPr preferRelativeResize="0"/>
          <p:nvPr/>
        </p:nvPicPr>
        <p:blipFill>
          <a:blip r:embed="rId3">
            <a:alphaModFix/>
          </a:blip>
          <a:stretch>
            <a:fillRect/>
          </a:stretch>
        </p:blipFill>
        <p:spPr>
          <a:xfrm>
            <a:off x="5307571" y="1710267"/>
            <a:ext cx="1170210" cy="1859981"/>
          </a:xfrm>
          <a:prstGeom prst="rect">
            <a:avLst/>
          </a:prstGeom>
          <a:noFill/>
          <a:ln>
            <a:noFill/>
          </a:ln>
        </p:spPr>
      </p:pic>
      <p:pic>
        <p:nvPicPr>
          <p:cNvPr id="529" name="Google Shape;529;p37"/>
          <p:cNvPicPr preferRelativeResize="0"/>
          <p:nvPr/>
        </p:nvPicPr>
        <p:blipFill>
          <a:blip r:embed="rId4">
            <a:alphaModFix/>
          </a:blip>
          <a:stretch>
            <a:fillRect/>
          </a:stretch>
        </p:blipFill>
        <p:spPr>
          <a:xfrm>
            <a:off x="8278338" y="1710266"/>
            <a:ext cx="1170213" cy="1859987"/>
          </a:xfrm>
          <a:prstGeom prst="rect">
            <a:avLst/>
          </a:prstGeom>
          <a:noFill/>
          <a:ln>
            <a:noFill/>
          </a:ln>
        </p:spPr>
      </p:pic>
      <p:sp>
        <p:nvSpPr>
          <p:cNvPr id="530" name="Google Shape;530;p37"/>
          <p:cNvSpPr txBox="1"/>
          <p:nvPr/>
        </p:nvSpPr>
        <p:spPr>
          <a:xfrm>
            <a:off x="5408500" y="3677282"/>
            <a:ext cx="1164300" cy="18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413D3B"/>
                </a:solidFill>
                <a:latin typeface="Raleway"/>
                <a:ea typeface="Raleway"/>
                <a:cs typeface="Raleway"/>
                <a:sym typeface="Raleway"/>
              </a:rPr>
              <a:t>Black</a:t>
            </a:r>
            <a:endParaRPr>
              <a:solidFill>
                <a:srgbClr val="413D3B"/>
              </a:solidFill>
              <a:latin typeface="Raleway"/>
              <a:ea typeface="Raleway"/>
              <a:cs typeface="Raleway"/>
              <a:sym typeface="Raleway"/>
            </a:endParaRPr>
          </a:p>
        </p:txBody>
      </p:sp>
      <p:sp>
        <p:nvSpPr>
          <p:cNvPr id="531" name="Google Shape;531;p37"/>
          <p:cNvSpPr txBox="1"/>
          <p:nvPr/>
        </p:nvSpPr>
        <p:spPr>
          <a:xfrm>
            <a:off x="8405001" y="3677282"/>
            <a:ext cx="1164300" cy="184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solidFill>
                  <a:srgbClr val="413D3B"/>
                </a:solidFill>
                <a:latin typeface="Raleway"/>
                <a:ea typeface="Raleway"/>
                <a:cs typeface="Raleway"/>
                <a:sym typeface="Raleway"/>
              </a:rPr>
              <a:t>Silver</a:t>
            </a:r>
            <a:endParaRPr>
              <a:solidFill>
                <a:srgbClr val="413D3B"/>
              </a:solidFill>
              <a:latin typeface="Raleway"/>
              <a:ea typeface="Raleway"/>
              <a:cs typeface="Raleway"/>
              <a:sym typeface="Raleway"/>
            </a:endParaRPr>
          </a:p>
        </p:txBody>
      </p:sp>
      <p:sp>
        <p:nvSpPr>
          <p:cNvPr id="532" name="Google Shape;532;p37"/>
          <p:cNvSpPr txBox="1"/>
          <p:nvPr/>
        </p:nvSpPr>
        <p:spPr>
          <a:xfrm>
            <a:off x="6007054" y="4200451"/>
            <a:ext cx="655800" cy="76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solidFill>
                  <a:srgbClr val="413D3B"/>
                </a:solidFill>
                <a:latin typeface="Raleway"/>
                <a:ea typeface="Raleway"/>
                <a:cs typeface="Raleway"/>
                <a:sym typeface="Raleway"/>
              </a:rPr>
              <a:t>2.99mm</a:t>
            </a:r>
            <a:endParaRPr sz="800">
              <a:solidFill>
                <a:srgbClr val="413D3B"/>
              </a:solidFill>
              <a:latin typeface="Raleway"/>
              <a:ea typeface="Raleway"/>
              <a:cs typeface="Raleway"/>
              <a:sym typeface="Raleway"/>
            </a:endParaRPr>
          </a:p>
        </p:txBody>
      </p:sp>
      <p:pic>
        <p:nvPicPr>
          <p:cNvPr id="533" name="Google Shape;533;p37"/>
          <p:cNvPicPr preferRelativeResize="0"/>
          <p:nvPr/>
        </p:nvPicPr>
        <p:blipFill>
          <a:blip r:embed="rId5">
            <a:alphaModFix/>
          </a:blip>
          <a:stretch>
            <a:fillRect/>
          </a:stretch>
        </p:blipFill>
        <p:spPr>
          <a:xfrm>
            <a:off x="6604176" y="4123617"/>
            <a:ext cx="3728133" cy="229972"/>
          </a:xfrm>
          <a:prstGeom prst="rect">
            <a:avLst/>
          </a:prstGeom>
          <a:noFill/>
          <a:ln>
            <a:noFill/>
          </a:ln>
        </p:spPr>
      </p:pic>
      <p:sp>
        <p:nvSpPr>
          <p:cNvPr id="534" name="Google Shape;534;p37"/>
          <p:cNvSpPr txBox="1"/>
          <p:nvPr/>
        </p:nvSpPr>
        <p:spPr>
          <a:xfrm>
            <a:off x="6869011" y="1611075"/>
            <a:ext cx="1164300" cy="505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chemeClr val="dk1"/>
                </a:solidFill>
                <a:latin typeface="Raleway"/>
                <a:ea typeface="Raleway"/>
                <a:cs typeface="Raleway"/>
                <a:sym typeface="Raleway"/>
              </a:rPr>
              <a:t>InstantView Display</a:t>
            </a:r>
            <a:endParaRPr sz="600">
              <a:solidFill>
                <a:schemeClr val="dk1"/>
              </a:solidFill>
              <a:latin typeface="Raleway"/>
              <a:ea typeface="Raleway"/>
              <a:cs typeface="Raleway"/>
              <a:sym typeface="Raleway"/>
            </a:endParaRPr>
          </a:p>
          <a:p>
            <a:pPr indent="0" lvl="0" marL="0" rtl="0" algn="ctr">
              <a:spcBef>
                <a:spcPts val="0"/>
              </a:spcBef>
              <a:spcAft>
                <a:spcPts val="1000"/>
              </a:spcAft>
              <a:buNone/>
            </a:pPr>
            <a:r>
              <a:rPr lang="en" sz="600">
                <a:solidFill>
                  <a:schemeClr val="dk1"/>
                </a:solidFill>
                <a:latin typeface="Raleway"/>
                <a:ea typeface="Raleway"/>
                <a:cs typeface="Raleway"/>
                <a:sym typeface="Raleway"/>
              </a:rPr>
              <a:t>Corning® Gorilla® Glass</a:t>
            </a:r>
            <a:endParaRPr sz="600">
              <a:solidFill>
                <a:schemeClr val="dk1"/>
              </a:solidFill>
              <a:latin typeface="Raleway"/>
              <a:ea typeface="Raleway"/>
              <a:cs typeface="Raleway"/>
              <a:sym typeface="Raleway"/>
            </a:endParaRPr>
          </a:p>
        </p:txBody>
      </p:sp>
      <p:cxnSp>
        <p:nvCxnSpPr>
          <p:cNvPr id="535" name="Google Shape;535;p37"/>
          <p:cNvCxnSpPr/>
          <p:nvPr/>
        </p:nvCxnSpPr>
        <p:spPr>
          <a:xfrm rot="10800000">
            <a:off x="6624213" y="1862465"/>
            <a:ext cx="318600" cy="2400"/>
          </a:xfrm>
          <a:prstGeom prst="straightConnector1">
            <a:avLst/>
          </a:prstGeom>
          <a:noFill/>
          <a:ln cap="flat" cmpd="sng" w="9525">
            <a:solidFill>
              <a:srgbClr val="413D3B"/>
            </a:solidFill>
            <a:prstDash val="solid"/>
            <a:round/>
            <a:headEnd len="med" w="med" type="none"/>
            <a:tailEnd len="med" w="med" type="triangle"/>
          </a:ln>
        </p:spPr>
      </p:cxnSp>
      <p:cxnSp>
        <p:nvCxnSpPr>
          <p:cNvPr id="536" name="Google Shape;536;p37"/>
          <p:cNvCxnSpPr/>
          <p:nvPr/>
        </p:nvCxnSpPr>
        <p:spPr>
          <a:xfrm>
            <a:off x="7967460" y="1863085"/>
            <a:ext cx="315900" cy="1200"/>
          </a:xfrm>
          <a:prstGeom prst="straightConnector1">
            <a:avLst/>
          </a:prstGeom>
          <a:noFill/>
          <a:ln cap="flat" cmpd="sng" w="9525">
            <a:solidFill>
              <a:srgbClr val="413D3B"/>
            </a:solidFill>
            <a:prstDash val="solid"/>
            <a:round/>
            <a:headEnd len="med" w="med" type="none"/>
            <a:tailEnd len="med" w="med" type="triangle"/>
          </a:ln>
        </p:spPr>
      </p:cxnSp>
      <p:sp>
        <p:nvSpPr>
          <p:cNvPr id="537" name="Google Shape;537;p37"/>
          <p:cNvSpPr txBox="1"/>
          <p:nvPr/>
        </p:nvSpPr>
        <p:spPr>
          <a:xfrm>
            <a:off x="6818849" y="2647825"/>
            <a:ext cx="1316700" cy="42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chemeClr val="dk1"/>
                </a:solidFill>
                <a:latin typeface="Raleway"/>
                <a:ea typeface="Raleway"/>
                <a:cs typeface="Raleway"/>
                <a:sym typeface="Raleway"/>
              </a:rPr>
              <a:t>Ripple Textured Aluminum</a:t>
            </a:r>
            <a:endParaRPr sz="600">
              <a:solidFill>
                <a:schemeClr val="dk1"/>
              </a:solidFill>
              <a:latin typeface="Raleway"/>
              <a:ea typeface="Raleway"/>
              <a:cs typeface="Raleway"/>
              <a:sym typeface="Raleway"/>
            </a:endParaRPr>
          </a:p>
          <a:p>
            <a:pPr indent="0" lvl="0" marL="0" rtl="0" algn="ctr">
              <a:spcBef>
                <a:spcPts val="0"/>
              </a:spcBef>
              <a:spcAft>
                <a:spcPts val="1000"/>
              </a:spcAft>
              <a:buNone/>
            </a:pPr>
            <a:r>
              <a:rPr lang="en" sz="600">
                <a:solidFill>
                  <a:schemeClr val="dk1"/>
                </a:solidFill>
                <a:latin typeface="Raleway"/>
                <a:ea typeface="Raleway"/>
                <a:cs typeface="Raleway"/>
                <a:sym typeface="Raleway"/>
              </a:rPr>
              <a:t>6063 Grade Aluminum </a:t>
            </a:r>
            <a:endParaRPr sz="600">
              <a:solidFill>
                <a:schemeClr val="dk1"/>
              </a:solidFill>
              <a:latin typeface="Raleway"/>
              <a:ea typeface="Raleway"/>
              <a:cs typeface="Raleway"/>
              <a:sym typeface="Raleway"/>
            </a:endParaRPr>
          </a:p>
        </p:txBody>
      </p:sp>
      <p:cxnSp>
        <p:nvCxnSpPr>
          <p:cNvPr id="538" name="Google Shape;538;p37"/>
          <p:cNvCxnSpPr/>
          <p:nvPr/>
        </p:nvCxnSpPr>
        <p:spPr>
          <a:xfrm rot="10800000">
            <a:off x="6649920" y="2858111"/>
            <a:ext cx="318600" cy="2400"/>
          </a:xfrm>
          <a:prstGeom prst="straightConnector1">
            <a:avLst/>
          </a:prstGeom>
          <a:noFill/>
          <a:ln cap="flat" cmpd="sng" w="9525">
            <a:solidFill>
              <a:srgbClr val="413D3B"/>
            </a:solidFill>
            <a:prstDash val="solid"/>
            <a:round/>
            <a:headEnd len="med" w="med" type="none"/>
            <a:tailEnd len="med" w="med" type="triangle"/>
          </a:ln>
        </p:spPr>
      </p:cxnSp>
      <p:cxnSp>
        <p:nvCxnSpPr>
          <p:cNvPr id="539" name="Google Shape;539;p37"/>
          <p:cNvCxnSpPr/>
          <p:nvPr/>
        </p:nvCxnSpPr>
        <p:spPr>
          <a:xfrm>
            <a:off x="7993168" y="2858730"/>
            <a:ext cx="315900" cy="1200"/>
          </a:xfrm>
          <a:prstGeom prst="straightConnector1">
            <a:avLst/>
          </a:prstGeom>
          <a:noFill/>
          <a:ln cap="flat" cmpd="sng" w="9525">
            <a:solidFill>
              <a:srgbClr val="413D3B"/>
            </a:solidFill>
            <a:prstDash val="solid"/>
            <a:round/>
            <a:headEnd len="med" w="med" type="none"/>
            <a:tailEnd len="med" w="med" type="triangle"/>
          </a:ln>
        </p:spPr>
      </p:cxnSp>
      <p:sp>
        <p:nvSpPr>
          <p:cNvPr id="540" name="Google Shape;540;p37"/>
          <p:cNvSpPr/>
          <p:nvPr/>
        </p:nvSpPr>
        <p:spPr>
          <a:xfrm>
            <a:off x="355975" y="1650318"/>
            <a:ext cx="4851600" cy="2709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400"/>
              </a:spcBef>
              <a:spcAft>
                <a:spcPts val="400"/>
              </a:spcAft>
              <a:buClr>
                <a:schemeClr val="dk1"/>
              </a:buClr>
              <a:buSzPts val="1100"/>
              <a:buFont typeface="Arial"/>
              <a:buNone/>
            </a:pPr>
            <a:r>
              <a:rPr lang="en" sz="1600">
                <a:solidFill>
                  <a:srgbClr val="413D3B"/>
                </a:solidFill>
                <a:latin typeface="Raleway"/>
                <a:ea typeface="Raleway"/>
                <a:cs typeface="Raleway"/>
                <a:sym typeface="Raleway"/>
              </a:rPr>
              <a:t>Built to impress. Engineered to perform.</a:t>
            </a:r>
            <a:endParaRPr sz="1600">
              <a:solidFill>
                <a:srgbClr val="413D3B"/>
              </a:solidFill>
              <a:latin typeface="Raleway"/>
              <a:ea typeface="Raleway"/>
              <a:cs typeface="Raleway"/>
              <a:sym typeface="Raleway"/>
            </a:endParaRPr>
          </a:p>
        </p:txBody>
      </p:sp>
      <p:sp>
        <p:nvSpPr>
          <p:cNvPr id="541" name="Google Shape;541;p37"/>
          <p:cNvSpPr txBox="1"/>
          <p:nvPr/>
        </p:nvSpPr>
        <p:spPr>
          <a:xfrm>
            <a:off x="283925" y="2287350"/>
            <a:ext cx="3942000" cy="1989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b="1" lang="en" sz="1300">
                <a:solidFill>
                  <a:srgbClr val="413D3B"/>
                </a:solidFill>
                <a:latin typeface="Raleway"/>
                <a:ea typeface="Raleway"/>
                <a:cs typeface="Raleway"/>
                <a:sym typeface="Raleway"/>
              </a:rPr>
              <a:t>6063 Aluminum. Corning Gorilla® Glass.</a:t>
            </a:r>
            <a:br>
              <a:rPr b="1" lang="en" sz="1300">
                <a:solidFill>
                  <a:srgbClr val="413D3B"/>
                </a:solidFill>
                <a:latin typeface="Raleway"/>
                <a:ea typeface="Raleway"/>
                <a:cs typeface="Raleway"/>
                <a:sym typeface="Raleway"/>
              </a:rPr>
            </a:br>
            <a:r>
              <a:rPr lang="en" sz="1300">
                <a:solidFill>
                  <a:srgbClr val="413D3B"/>
                </a:solidFill>
                <a:latin typeface="Raleway"/>
                <a:ea typeface="Raleway"/>
                <a:cs typeface="Raleway"/>
                <a:sym typeface="Raleway"/>
              </a:rPr>
              <a:t>Dual-tone build. Light, strong, and stunning.</a:t>
            </a:r>
            <a:endParaRPr sz="1300">
              <a:solidFill>
                <a:srgbClr val="413D3B"/>
              </a:solidFill>
              <a:latin typeface="Raleway"/>
              <a:ea typeface="Raleway"/>
              <a:cs typeface="Raleway"/>
              <a:sym typeface="Raleway"/>
            </a:endParaRPr>
          </a:p>
          <a:p>
            <a:pPr indent="0" lvl="0" marL="0" rtl="0" algn="l">
              <a:lnSpc>
                <a:spcPct val="115000"/>
              </a:lnSpc>
              <a:spcBef>
                <a:spcPts val="1200"/>
              </a:spcBef>
              <a:spcAft>
                <a:spcPts val="0"/>
              </a:spcAft>
              <a:buNone/>
            </a:pPr>
            <a:r>
              <a:rPr b="1" lang="en" sz="1300">
                <a:solidFill>
                  <a:srgbClr val="413D3B"/>
                </a:solidFill>
                <a:latin typeface="Raleway"/>
                <a:ea typeface="Raleway"/>
                <a:cs typeface="Raleway"/>
                <a:sym typeface="Raleway"/>
              </a:rPr>
              <a:t>Only 2.99mm Thin</a:t>
            </a:r>
            <a:br>
              <a:rPr b="1" lang="en" sz="1300">
                <a:solidFill>
                  <a:srgbClr val="413D3B"/>
                </a:solidFill>
                <a:latin typeface="Raleway"/>
                <a:ea typeface="Raleway"/>
                <a:cs typeface="Raleway"/>
                <a:sym typeface="Raleway"/>
              </a:rPr>
            </a:br>
            <a:r>
              <a:rPr lang="en" sz="1300">
                <a:solidFill>
                  <a:srgbClr val="413D3B"/>
                </a:solidFill>
                <a:latin typeface="Raleway"/>
                <a:ea typeface="Raleway"/>
                <a:cs typeface="Raleway"/>
                <a:sym typeface="Raleway"/>
              </a:rPr>
              <a:t>Card-slim. Always ready.</a:t>
            </a:r>
            <a:endParaRPr sz="1300">
              <a:solidFill>
                <a:srgbClr val="413D3B"/>
              </a:solidFill>
              <a:latin typeface="Raleway"/>
              <a:ea typeface="Raleway"/>
              <a:cs typeface="Raleway"/>
              <a:sym typeface="Raleway"/>
            </a:endParaRPr>
          </a:p>
          <a:p>
            <a:pPr indent="0" lvl="0" marL="0" rtl="0" algn="l">
              <a:lnSpc>
                <a:spcPct val="115000"/>
              </a:lnSpc>
              <a:spcBef>
                <a:spcPts val="1200"/>
              </a:spcBef>
              <a:spcAft>
                <a:spcPts val="1200"/>
              </a:spcAft>
              <a:buNone/>
            </a:pPr>
            <a:r>
              <a:rPr b="1" lang="en" sz="1300">
                <a:solidFill>
                  <a:srgbClr val="413D3B"/>
                </a:solidFill>
                <a:latin typeface="Raleway"/>
                <a:ea typeface="Raleway"/>
                <a:cs typeface="Raleway"/>
                <a:sym typeface="Raleway"/>
              </a:rPr>
              <a:t>30g Light</a:t>
            </a:r>
            <a:br>
              <a:rPr b="1" lang="en" sz="1300">
                <a:solidFill>
                  <a:srgbClr val="413D3B"/>
                </a:solidFill>
                <a:latin typeface="Raleway"/>
                <a:ea typeface="Raleway"/>
                <a:cs typeface="Raleway"/>
                <a:sym typeface="Raleway"/>
              </a:rPr>
            </a:br>
            <a:r>
              <a:rPr lang="en" sz="1300">
                <a:solidFill>
                  <a:srgbClr val="413D3B"/>
                </a:solidFill>
                <a:latin typeface="Raleway"/>
                <a:ea typeface="Raleway"/>
                <a:cs typeface="Raleway"/>
                <a:sym typeface="Raleway"/>
              </a:rPr>
              <a:t>Feels like nothing. Carry it Anywhere.</a:t>
            </a:r>
            <a:endParaRPr sz="1300">
              <a:solidFill>
                <a:srgbClr val="413D3B"/>
              </a:solidFill>
              <a:latin typeface="Raleway"/>
              <a:ea typeface="Raleway"/>
              <a:cs typeface="Raleway"/>
              <a:sym typeface="Raleway"/>
            </a:endParaRPr>
          </a:p>
        </p:txBody>
      </p:sp>
      <p:pic>
        <p:nvPicPr>
          <p:cNvPr descr=" " id="542" name="Google Shape;542;p37"/>
          <p:cNvPicPr preferRelativeResize="0"/>
          <p:nvPr/>
        </p:nvPicPr>
        <p:blipFill rotWithShape="1">
          <a:blip r:embed="rId6">
            <a:alphaModFix/>
          </a:blip>
          <a:srcRect b="0" l="0" r="0" t="0"/>
          <a:stretch/>
        </p:blipFill>
        <p:spPr>
          <a:xfrm>
            <a:off x="355975" y="1482610"/>
            <a:ext cx="2048327" cy="22578"/>
          </a:xfrm>
          <a:prstGeom prst="rect">
            <a:avLst/>
          </a:prstGeom>
          <a:noFill/>
          <a:ln>
            <a:noFill/>
          </a:ln>
        </p:spPr>
      </p:pic>
      <p:sp>
        <p:nvSpPr>
          <p:cNvPr id="543" name="Google Shape;543;p37"/>
          <p:cNvSpPr/>
          <p:nvPr/>
        </p:nvSpPr>
        <p:spPr>
          <a:xfrm>
            <a:off x="251580" y="210209"/>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44" name="Google Shape;544;p37"/>
          <p:cNvPicPr preferRelativeResize="0"/>
          <p:nvPr/>
        </p:nvPicPr>
        <p:blipFill rotWithShape="1">
          <a:blip r:embed="rId7">
            <a:alphaModFix/>
          </a:blip>
          <a:srcRect b="0" l="0" r="0" t="0"/>
          <a:stretch/>
        </p:blipFill>
        <p:spPr>
          <a:xfrm>
            <a:off x="283917" y="248568"/>
            <a:ext cx="131097" cy="110797"/>
          </a:xfrm>
          <a:prstGeom prst="rect">
            <a:avLst/>
          </a:prstGeom>
          <a:noFill/>
          <a:ln>
            <a:noFill/>
          </a:ln>
        </p:spPr>
      </p:pic>
      <p:sp>
        <p:nvSpPr>
          <p:cNvPr id="545" name="Google Shape;545;p3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46" name="Google Shape;546;p37"/>
          <p:cNvPicPr preferRelativeResize="0"/>
          <p:nvPr/>
        </p:nvPicPr>
        <p:blipFill rotWithShape="1">
          <a:blip r:embed="rId7">
            <a:alphaModFix/>
          </a:blip>
          <a:srcRect b="0" l="0" r="0" t="0"/>
          <a:stretch/>
        </p:blipFill>
        <p:spPr>
          <a:xfrm>
            <a:off x="283917" y="248562"/>
            <a:ext cx="131095" cy="110794"/>
          </a:xfrm>
          <a:prstGeom prst="rect">
            <a:avLst/>
          </a:prstGeom>
          <a:noFill/>
          <a:ln>
            <a:noFill/>
          </a:ln>
        </p:spPr>
      </p:pic>
      <p:sp>
        <p:nvSpPr>
          <p:cNvPr id="547" name="Google Shape;547;p37"/>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Note Pro</a:t>
            </a:r>
            <a:endParaRPr i="0" sz="900" u="none" cap="none" strike="noStrike">
              <a:solidFill>
                <a:schemeClr val="dk1"/>
              </a:solidFill>
              <a:latin typeface="Raleway"/>
              <a:ea typeface="Raleway"/>
              <a:cs typeface="Raleway"/>
              <a:sym typeface="Raleway"/>
            </a:endParaRPr>
          </a:p>
        </p:txBody>
      </p:sp>
      <p:sp>
        <p:nvSpPr>
          <p:cNvPr id="548" name="Google Shape;548;p37"/>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549" name="Google Shape;549;p37"/>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Design</a:t>
            </a:r>
            <a:endParaRPr i="0" sz="900" u="none" cap="none" strike="noStrike">
              <a:solidFill>
                <a:schemeClr val="dk1"/>
              </a:solidFill>
              <a:latin typeface="Raleway"/>
              <a:ea typeface="Raleway"/>
              <a:cs typeface="Raleway"/>
              <a:sym typeface="Raleway"/>
            </a:endParaRPr>
          </a:p>
        </p:txBody>
      </p:sp>
      <p:sp>
        <p:nvSpPr>
          <p:cNvPr id="550" name="Google Shape;550;p37"/>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555" name="Shape 555"/>
        <p:cNvGrpSpPr/>
        <p:nvPr/>
      </p:nvGrpSpPr>
      <p:grpSpPr>
        <a:xfrm>
          <a:off x="0" y="0"/>
          <a:ext cx="0" cy="0"/>
          <a:chOff x="0" y="0"/>
          <a:chExt cx="0" cy="0"/>
        </a:xfrm>
      </p:grpSpPr>
      <p:sp>
        <p:nvSpPr>
          <p:cNvPr id="556" name="Google Shape;556;p3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57" name="Google Shape;557;p3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558" name="Google Shape;558;p38"/>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Note Pro</a:t>
            </a:r>
            <a:endParaRPr i="0" sz="900" u="none" cap="none" strike="noStrike">
              <a:solidFill>
                <a:schemeClr val="dk1"/>
              </a:solidFill>
              <a:latin typeface="Raleway"/>
              <a:ea typeface="Raleway"/>
              <a:cs typeface="Raleway"/>
              <a:sym typeface="Raleway"/>
            </a:endParaRPr>
          </a:p>
        </p:txBody>
      </p:sp>
      <p:sp>
        <p:nvSpPr>
          <p:cNvPr id="559" name="Google Shape;559;p38"/>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560" name="Google Shape;560;p38"/>
          <p:cNvSpPr txBox="1"/>
          <p:nvPr/>
        </p:nvSpPr>
        <p:spPr>
          <a:xfrm>
            <a:off x="383344" y="641250"/>
            <a:ext cx="5155200" cy="56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800">
                <a:solidFill>
                  <a:schemeClr val="dk1"/>
                </a:solidFill>
                <a:latin typeface="Raleway"/>
                <a:ea typeface="Raleway"/>
                <a:cs typeface="Raleway"/>
                <a:sym typeface="Raleway"/>
              </a:rPr>
              <a:t>InstantView Display</a:t>
            </a:r>
            <a:endParaRPr sz="3800">
              <a:solidFill>
                <a:schemeClr val="dk1"/>
              </a:solidFill>
              <a:latin typeface="Raleway"/>
              <a:ea typeface="Raleway"/>
              <a:cs typeface="Raleway"/>
              <a:sym typeface="Raleway"/>
            </a:endParaRPr>
          </a:p>
        </p:txBody>
      </p:sp>
      <p:pic>
        <p:nvPicPr>
          <p:cNvPr descr=" " id="561" name="Google Shape;561;p38"/>
          <p:cNvPicPr preferRelativeResize="0"/>
          <p:nvPr/>
        </p:nvPicPr>
        <p:blipFill rotWithShape="1">
          <a:blip r:embed="rId4">
            <a:alphaModFix/>
          </a:blip>
          <a:srcRect b="0" l="0" r="0" t="0"/>
          <a:stretch/>
        </p:blipFill>
        <p:spPr>
          <a:xfrm>
            <a:off x="463878" y="1341935"/>
            <a:ext cx="2048327" cy="22578"/>
          </a:xfrm>
          <a:prstGeom prst="rect">
            <a:avLst/>
          </a:prstGeom>
          <a:noFill/>
          <a:ln>
            <a:noFill/>
          </a:ln>
        </p:spPr>
      </p:pic>
      <p:sp>
        <p:nvSpPr>
          <p:cNvPr id="562" name="Google Shape;562;p38"/>
          <p:cNvSpPr txBox="1"/>
          <p:nvPr/>
        </p:nvSpPr>
        <p:spPr>
          <a:xfrm>
            <a:off x="383059" y="1419050"/>
            <a:ext cx="5019900" cy="11619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t/>
            </a:r>
            <a:endParaRPr sz="1800">
              <a:solidFill>
                <a:srgbClr val="413D3B"/>
              </a:solidFill>
            </a:endParaRPr>
          </a:p>
        </p:txBody>
      </p:sp>
      <p:sp>
        <p:nvSpPr>
          <p:cNvPr id="563" name="Google Shape;563;p38"/>
          <p:cNvSpPr txBox="1"/>
          <p:nvPr/>
        </p:nvSpPr>
        <p:spPr>
          <a:xfrm>
            <a:off x="395082" y="1671675"/>
            <a:ext cx="1446600" cy="6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13D3B"/>
                </a:solidFill>
                <a:latin typeface="Raleway"/>
                <a:ea typeface="Raleway"/>
                <a:cs typeface="Raleway"/>
                <a:sym typeface="Raleway"/>
              </a:rPr>
              <a:t>0.95-inch </a:t>
            </a:r>
            <a:endParaRPr b="1" sz="1800">
              <a:solidFill>
                <a:srgbClr val="413D3B"/>
              </a:solidFill>
              <a:latin typeface="Raleway"/>
              <a:ea typeface="Raleway"/>
              <a:cs typeface="Raleway"/>
              <a:sym typeface="Raleway"/>
            </a:endParaRPr>
          </a:p>
          <a:p>
            <a:pPr indent="0" lvl="0" marL="0" rtl="0" algn="l">
              <a:spcBef>
                <a:spcPts val="0"/>
              </a:spcBef>
              <a:spcAft>
                <a:spcPts val="0"/>
              </a:spcAft>
              <a:buNone/>
            </a:pPr>
            <a:r>
              <a:t/>
            </a:r>
            <a:endParaRPr sz="600">
              <a:solidFill>
                <a:srgbClr val="413D3B"/>
              </a:solidFill>
              <a:latin typeface="Raleway"/>
              <a:ea typeface="Raleway"/>
              <a:cs typeface="Raleway"/>
              <a:sym typeface="Raleway"/>
            </a:endParaRPr>
          </a:p>
          <a:p>
            <a:pPr indent="0" lvl="0" marL="0" rtl="0" algn="l">
              <a:spcBef>
                <a:spcPts val="0"/>
              </a:spcBef>
              <a:spcAft>
                <a:spcPts val="0"/>
              </a:spcAft>
              <a:buNone/>
            </a:pPr>
            <a:r>
              <a:rPr lang="en" sz="1000">
                <a:solidFill>
                  <a:srgbClr val="413D3B"/>
                </a:solidFill>
                <a:latin typeface="Raleway"/>
                <a:ea typeface="Raleway"/>
                <a:cs typeface="Raleway"/>
                <a:sym typeface="Raleway"/>
              </a:rPr>
              <a:t>Display Size</a:t>
            </a:r>
            <a:endParaRPr sz="1000">
              <a:solidFill>
                <a:srgbClr val="413D3B"/>
              </a:solidFill>
              <a:latin typeface="Raleway"/>
              <a:ea typeface="Raleway"/>
              <a:cs typeface="Raleway"/>
              <a:sym typeface="Raleway"/>
            </a:endParaRPr>
          </a:p>
        </p:txBody>
      </p:sp>
      <p:sp>
        <p:nvSpPr>
          <p:cNvPr id="564" name="Google Shape;564;p38"/>
          <p:cNvSpPr txBox="1"/>
          <p:nvPr/>
        </p:nvSpPr>
        <p:spPr>
          <a:xfrm>
            <a:off x="2420336" y="1671675"/>
            <a:ext cx="1956300" cy="6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13D3B"/>
                </a:solidFill>
                <a:latin typeface="Raleway"/>
                <a:ea typeface="Raleway"/>
                <a:cs typeface="Raleway"/>
                <a:sym typeface="Raleway"/>
              </a:rPr>
              <a:t>AMOLED </a:t>
            </a:r>
            <a:endParaRPr b="1" sz="1800">
              <a:solidFill>
                <a:srgbClr val="413D3B"/>
              </a:solidFill>
              <a:latin typeface="Raleway"/>
              <a:ea typeface="Raleway"/>
              <a:cs typeface="Raleway"/>
              <a:sym typeface="Raleway"/>
            </a:endParaRPr>
          </a:p>
          <a:p>
            <a:pPr indent="0" lvl="0" marL="0" rtl="0" algn="l">
              <a:spcBef>
                <a:spcPts val="0"/>
              </a:spcBef>
              <a:spcAft>
                <a:spcPts val="0"/>
              </a:spcAft>
              <a:buNone/>
            </a:pPr>
            <a:r>
              <a:t/>
            </a:r>
            <a:endParaRPr sz="600">
              <a:solidFill>
                <a:srgbClr val="413D3B"/>
              </a:solidFill>
              <a:latin typeface="Raleway"/>
              <a:ea typeface="Raleway"/>
              <a:cs typeface="Raleway"/>
              <a:sym typeface="Raleway"/>
            </a:endParaRPr>
          </a:p>
          <a:p>
            <a:pPr indent="0" lvl="0" marL="0" rtl="0" algn="l">
              <a:spcBef>
                <a:spcPts val="0"/>
              </a:spcBef>
              <a:spcAft>
                <a:spcPts val="0"/>
              </a:spcAft>
              <a:buNone/>
            </a:pPr>
            <a:r>
              <a:rPr lang="en" sz="1000">
                <a:solidFill>
                  <a:srgbClr val="413D3B"/>
                </a:solidFill>
                <a:latin typeface="Raleway"/>
                <a:ea typeface="Raleway"/>
                <a:cs typeface="Raleway"/>
                <a:sym typeface="Raleway"/>
              </a:rPr>
              <a:t>Vibrant Colors with Faster Response</a:t>
            </a:r>
            <a:endParaRPr sz="1000">
              <a:solidFill>
                <a:srgbClr val="413D3B"/>
              </a:solidFill>
              <a:latin typeface="Raleway"/>
              <a:ea typeface="Raleway"/>
              <a:cs typeface="Raleway"/>
              <a:sym typeface="Raleway"/>
            </a:endParaRPr>
          </a:p>
        </p:txBody>
      </p:sp>
      <p:sp>
        <p:nvSpPr>
          <p:cNvPr id="565" name="Google Shape;565;p38"/>
          <p:cNvSpPr txBox="1"/>
          <p:nvPr/>
        </p:nvSpPr>
        <p:spPr>
          <a:xfrm>
            <a:off x="395072" y="2662275"/>
            <a:ext cx="1811100" cy="86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13D3B"/>
                </a:solidFill>
                <a:latin typeface="Raleway"/>
                <a:ea typeface="Raleway"/>
                <a:cs typeface="Raleway"/>
                <a:sym typeface="Raleway"/>
              </a:rPr>
              <a:t>600 nits </a:t>
            </a:r>
            <a:endParaRPr b="1" sz="1800">
              <a:solidFill>
                <a:srgbClr val="413D3B"/>
              </a:solidFill>
              <a:latin typeface="Raleway"/>
              <a:ea typeface="Raleway"/>
              <a:cs typeface="Raleway"/>
              <a:sym typeface="Raleway"/>
            </a:endParaRPr>
          </a:p>
          <a:p>
            <a:pPr indent="0" lvl="0" marL="0" rtl="0" algn="l">
              <a:spcBef>
                <a:spcPts val="0"/>
              </a:spcBef>
              <a:spcAft>
                <a:spcPts val="0"/>
              </a:spcAft>
              <a:buNone/>
            </a:pPr>
            <a:r>
              <a:t/>
            </a:r>
            <a:endParaRPr sz="600">
              <a:solidFill>
                <a:srgbClr val="413D3B"/>
              </a:solidFill>
              <a:latin typeface="Raleway"/>
              <a:ea typeface="Raleway"/>
              <a:cs typeface="Raleway"/>
              <a:sym typeface="Raleway"/>
            </a:endParaRPr>
          </a:p>
          <a:p>
            <a:pPr indent="0" lvl="0" marL="0" rtl="0" algn="l">
              <a:spcBef>
                <a:spcPts val="0"/>
              </a:spcBef>
              <a:spcAft>
                <a:spcPts val="0"/>
              </a:spcAft>
              <a:buNone/>
            </a:pPr>
            <a:r>
              <a:rPr lang="en" sz="1000">
                <a:solidFill>
                  <a:srgbClr val="413D3B"/>
                </a:solidFill>
                <a:latin typeface="Raleway"/>
                <a:ea typeface="Raleway"/>
                <a:cs typeface="Raleway"/>
                <a:sym typeface="Raleway"/>
              </a:rPr>
              <a:t>Brighter than as Macbook Air M4 series</a:t>
            </a:r>
            <a:endParaRPr sz="1000">
              <a:solidFill>
                <a:srgbClr val="413D3B"/>
              </a:solidFill>
              <a:latin typeface="Raleway"/>
              <a:ea typeface="Raleway"/>
              <a:cs typeface="Raleway"/>
              <a:sym typeface="Raleway"/>
            </a:endParaRPr>
          </a:p>
        </p:txBody>
      </p:sp>
      <p:sp>
        <p:nvSpPr>
          <p:cNvPr id="566" name="Google Shape;566;p38"/>
          <p:cNvSpPr txBox="1"/>
          <p:nvPr/>
        </p:nvSpPr>
        <p:spPr>
          <a:xfrm>
            <a:off x="2460899" y="2662275"/>
            <a:ext cx="1854900" cy="6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13D3B"/>
                </a:solidFill>
                <a:latin typeface="Raleway"/>
                <a:ea typeface="Raleway"/>
                <a:cs typeface="Raleway"/>
                <a:sym typeface="Raleway"/>
              </a:rPr>
              <a:t>100% NTSC</a:t>
            </a:r>
            <a:endParaRPr b="1" sz="1800">
              <a:solidFill>
                <a:srgbClr val="413D3B"/>
              </a:solidFill>
              <a:latin typeface="Raleway"/>
              <a:ea typeface="Raleway"/>
              <a:cs typeface="Raleway"/>
              <a:sym typeface="Raleway"/>
            </a:endParaRPr>
          </a:p>
          <a:p>
            <a:pPr indent="0" lvl="0" marL="0" rtl="0" algn="l">
              <a:spcBef>
                <a:spcPts val="0"/>
              </a:spcBef>
              <a:spcAft>
                <a:spcPts val="0"/>
              </a:spcAft>
              <a:buNone/>
            </a:pPr>
            <a:r>
              <a:t/>
            </a:r>
            <a:endParaRPr sz="600">
              <a:solidFill>
                <a:srgbClr val="413D3B"/>
              </a:solidFill>
              <a:latin typeface="Raleway"/>
              <a:ea typeface="Raleway"/>
              <a:cs typeface="Raleway"/>
              <a:sym typeface="Raleway"/>
            </a:endParaRPr>
          </a:p>
          <a:p>
            <a:pPr indent="0" lvl="0" marL="0" rtl="0" algn="l">
              <a:spcBef>
                <a:spcPts val="0"/>
              </a:spcBef>
              <a:spcAft>
                <a:spcPts val="0"/>
              </a:spcAft>
              <a:buNone/>
            </a:pPr>
            <a:r>
              <a:rPr lang="en" sz="1000">
                <a:solidFill>
                  <a:srgbClr val="413D3B"/>
                </a:solidFill>
                <a:latin typeface="Raleway"/>
                <a:ea typeface="Raleway"/>
                <a:cs typeface="Raleway"/>
                <a:sym typeface="Raleway"/>
              </a:rPr>
              <a:t>Accurate Colors</a:t>
            </a:r>
            <a:endParaRPr sz="1000">
              <a:solidFill>
                <a:srgbClr val="413D3B"/>
              </a:solidFill>
              <a:latin typeface="Raleway"/>
              <a:ea typeface="Raleway"/>
              <a:cs typeface="Raleway"/>
              <a:sym typeface="Raleway"/>
            </a:endParaRPr>
          </a:p>
        </p:txBody>
      </p:sp>
      <p:sp>
        <p:nvSpPr>
          <p:cNvPr id="567" name="Google Shape;567;p38"/>
          <p:cNvSpPr txBox="1"/>
          <p:nvPr/>
        </p:nvSpPr>
        <p:spPr>
          <a:xfrm>
            <a:off x="395082" y="3757200"/>
            <a:ext cx="3326100" cy="63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413D3B"/>
                </a:solidFill>
                <a:latin typeface="Raleway"/>
                <a:ea typeface="Raleway"/>
                <a:cs typeface="Raleway"/>
                <a:sym typeface="Raleway"/>
              </a:rPr>
              <a:t>Corning Gorilla® Glass</a:t>
            </a:r>
            <a:endParaRPr b="1" sz="1800">
              <a:solidFill>
                <a:srgbClr val="413D3B"/>
              </a:solidFill>
              <a:latin typeface="Raleway"/>
              <a:ea typeface="Raleway"/>
              <a:cs typeface="Raleway"/>
              <a:sym typeface="Raleway"/>
            </a:endParaRPr>
          </a:p>
          <a:p>
            <a:pPr indent="0" lvl="0" marL="0" rtl="0" algn="l">
              <a:spcBef>
                <a:spcPts val="0"/>
              </a:spcBef>
              <a:spcAft>
                <a:spcPts val="0"/>
              </a:spcAft>
              <a:buNone/>
            </a:pPr>
            <a:r>
              <a:t/>
            </a:r>
            <a:endParaRPr sz="600">
              <a:solidFill>
                <a:srgbClr val="413D3B"/>
              </a:solidFill>
              <a:latin typeface="Raleway"/>
              <a:ea typeface="Raleway"/>
              <a:cs typeface="Raleway"/>
              <a:sym typeface="Raleway"/>
            </a:endParaRPr>
          </a:p>
          <a:p>
            <a:pPr indent="0" lvl="0" marL="0" rtl="0" algn="l">
              <a:spcBef>
                <a:spcPts val="0"/>
              </a:spcBef>
              <a:spcAft>
                <a:spcPts val="0"/>
              </a:spcAft>
              <a:buNone/>
            </a:pPr>
            <a:r>
              <a:rPr lang="en" sz="1000">
                <a:solidFill>
                  <a:srgbClr val="413D3B"/>
                </a:solidFill>
                <a:latin typeface="Raleway"/>
                <a:ea typeface="Raleway"/>
                <a:cs typeface="Raleway"/>
                <a:sym typeface="Raleway"/>
              </a:rPr>
              <a:t>Scratch and Impact Resistant</a:t>
            </a:r>
            <a:endParaRPr sz="1000">
              <a:solidFill>
                <a:srgbClr val="413D3B"/>
              </a:solidFill>
              <a:latin typeface="Raleway"/>
              <a:ea typeface="Raleway"/>
              <a:cs typeface="Raleway"/>
              <a:sym typeface="Raleway"/>
            </a:endParaRPr>
          </a:p>
        </p:txBody>
      </p:sp>
      <p:pic>
        <p:nvPicPr>
          <p:cNvPr id="568" name="Google Shape;568;p38"/>
          <p:cNvPicPr preferRelativeResize="0"/>
          <p:nvPr/>
        </p:nvPicPr>
        <p:blipFill>
          <a:blip r:embed="rId5">
            <a:alphaModFix/>
          </a:blip>
          <a:stretch>
            <a:fillRect/>
          </a:stretch>
        </p:blipFill>
        <p:spPr>
          <a:xfrm>
            <a:off x="4875875" y="105025"/>
            <a:ext cx="5019899" cy="5019899"/>
          </a:xfrm>
          <a:prstGeom prst="rect">
            <a:avLst/>
          </a:prstGeom>
          <a:noFill/>
          <a:ln>
            <a:noFill/>
          </a:ln>
        </p:spPr>
      </p:pic>
      <p:sp>
        <p:nvSpPr>
          <p:cNvPr id="569" name="Google Shape;569;p38"/>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Design</a:t>
            </a:r>
            <a:endParaRPr i="0" sz="900" u="none" cap="none" strike="noStrike">
              <a:solidFill>
                <a:schemeClr val="dk1"/>
              </a:solidFill>
              <a:latin typeface="Raleway"/>
              <a:ea typeface="Raleway"/>
              <a:cs typeface="Raleway"/>
              <a:sym typeface="Raleway"/>
            </a:endParaRPr>
          </a:p>
        </p:txBody>
      </p:sp>
      <p:sp>
        <p:nvSpPr>
          <p:cNvPr id="570" name="Google Shape;570;p38"/>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575" name="Shape 575"/>
        <p:cNvGrpSpPr/>
        <p:nvPr/>
      </p:nvGrpSpPr>
      <p:grpSpPr>
        <a:xfrm>
          <a:off x="0" y="0"/>
          <a:ext cx="0" cy="0"/>
          <a:chOff x="0" y="0"/>
          <a:chExt cx="0" cy="0"/>
        </a:xfrm>
      </p:grpSpPr>
      <p:sp>
        <p:nvSpPr>
          <p:cNvPr id="576" name="Google Shape;576;p39"/>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77" name="Google Shape;577;p39"/>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578" name="Google Shape;578;p39"/>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Plaud Note Pro</a:t>
            </a:r>
            <a:endParaRPr b="0" i="0" sz="900" u="none" cap="none" strike="noStrike">
              <a:solidFill>
                <a:schemeClr val="dk1"/>
              </a:solidFill>
              <a:latin typeface="Calibri"/>
              <a:ea typeface="Calibri"/>
              <a:cs typeface="Calibri"/>
              <a:sym typeface="Calibri"/>
            </a:endParaRPr>
          </a:p>
        </p:txBody>
      </p:sp>
      <p:sp>
        <p:nvSpPr>
          <p:cNvPr id="579" name="Google Shape;579;p39"/>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Reviewer Guide</a:t>
            </a:r>
            <a:endParaRPr b="0" i="0" sz="900" u="none" cap="none" strike="noStrike">
              <a:solidFill>
                <a:schemeClr val="dk1"/>
              </a:solidFill>
              <a:latin typeface="Calibri"/>
              <a:ea typeface="Calibri"/>
              <a:cs typeface="Calibri"/>
              <a:sym typeface="Calibri"/>
            </a:endParaRPr>
          </a:p>
        </p:txBody>
      </p:sp>
      <p:sp>
        <p:nvSpPr>
          <p:cNvPr id="580" name="Google Shape;580;p39"/>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Audio Pickup</a:t>
            </a:r>
            <a:endParaRPr b="0" i="0" sz="900" u="none" cap="none" strike="noStrike">
              <a:solidFill>
                <a:schemeClr val="dk1"/>
              </a:solidFill>
              <a:latin typeface="Calibri"/>
              <a:ea typeface="Calibri"/>
              <a:cs typeface="Calibri"/>
              <a:sym typeface="Calibri"/>
            </a:endParaRPr>
          </a:p>
        </p:txBody>
      </p:sp>
      <p:pic>
        <p:nvPicPr>
          <p:cNvPr id="581" name="Google Shape;581;p39"/>
          <p:cNvPicPr preferRelativeResize="0"/>
          <p:nvPr/>
        </p:nvPicPr>
        <p:blipFill rotWithShape="1">
          <a:blip r:embed="rId4">
            <a:alphaModFix/>
          </a:blip>
          <a:srcRect b="15693" l="0" r="14741" t="22692"/>
          <a:stretch/>
        </p:blipFill>
        <p:spPr>
          <a:xfrm>
            <a:off x="0" y="0"/>
            <a:ext cx="10287002" cy="5143501"/>
          </a:xfrm>
          <a:prstGeom prst="rect">
            <a:avLst/>
          </a:prstGeom>
          <a:noFill/>
          <a:ln>
            <a:noFill/>
          </a:ln>
        </p:spPr>
      </p:pic>
      <p:sp>
        <p:nvSpPr>
          <p:cNvPr id="582" name="Google Shape;582;p39"/>
          <p:cNvSpPr txBox="1"/>
          <p:nvPr/>
        </p:nvSpPr>
        <p:spPr>
          <a:xfrm>
            <a:off x="230950" y="412650"/>
            <a:ext cx="5155200" cy="116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800">
                <a:solidFill>
                  <a:schemeClr val="dk1"/>
                </a:solidFill>
                <a:latin typeface="Raleway"/>
                <a:ea typeface="Raleway"/>
                <a:cs typeface="Raleway"/>
                <a:sym typeface="Raleway"/>
              </a:rPr>
              <a:t>Studio-grade </a:t>
            </a:r>
            <a:endParaRPr sz="3800">
              <a:solidFill>
                <a:schemeClr val="dk1"/>
              </a:solidFill>
              <a:latin typeface="Raleway"/>
              <a:ea typeface="Raleway"/>
              <a:cs typeface="Raleway"/>
              <a:sym typeface="Raleway"/>
            </a:endParaRPr>
          </a:p>
          <a:p>
            <a:pPr indent="0" lvl="0" marL="0" rtl="0" algn="l">
              <a:spcBef>
                <a:spcPts val="0"/>
              </a:spcBef>
              <a:spcAft>
                <a:spcPts val="0"/>
              </a:spcAft>
              <a:buNone/>
            </a:pPr>
            <a:r>
              <a:rPr lang="en" sz="3800">
                <a:solidFill>
                  <a:schemeClr val="dk1"/>
                </a:solidFill>
                <a:latin typeface="Raleway"/>
                <a:ea typeface="Raleway"/>
                <a:cs typeface="Raleway"/>
                <a:sym typeface="Raleway"/>
              </a:rPr>
              <a:t>Audio Pickup</a:t>
            </a:r>
            <a:endParaRPr sz="3800">
              <a:solidFill>
                <a:schemeClr val="dk1"/>
              </a:solidFill>
              <a:latin typeface="Raleway"/>
              <a:ea typeface="Raleway"/>
              <a:cs typeface="Raleway"/>
              <a:sym typeface="Raleway"/>
            </a:endParaRPr>
          </a:p>
          <a:p>
            <a:pPr indent="0" lvl="0" marL="0" rtl="0" algn="l">
              <a:spcBef>
                <a:spcPts val="0"/>
              </a:spcBef>
              <a:spcAft>
                <a:spcPts val="0"/>
              </a:spcAft>
              <a:buNone/>
            </a:pPr>
            <a:r>
              <a:t/>
            </a:r>
            <a:endParaRPr sz="3800">
              <a:solidFill>
                <a:schemeClr val="dk1"/>
              </a:solidFill>
              <a:latin typeface="Raleway"/>
              <a:ea typeface="Raleway"/>
              <a:cs typeface="Raleway"/>
              <a:sym typeface="Raleway"/>
            </a:endParaRPr>
          </a:p>
        </p:txBody>
      </p:sp>
      <p:sp>
        <p:nvSpPr>
          <p:cNvPr id="583" name="Google Shape;583;p39"/>
          <p:cNvSpPr txBox="1"/>
          <p:nvPr/>
        </p:nvSpPr>
        <p:spPr>
          <a:xfrm>
            <a:off x="262600" y="1858375"/>
            <a:ext cx="2703300" cy="2769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413D3B"/>
                </a:solidFill>
                <a:latin typeface="Raleway"/>
                <a:ea typeface="Raleway"/>
                <a:cs typeface="Raleway"/>
                <a:sym typeface="Raleway"/>
              </a:rPr>
              <a:t>Engineered with 4 MEMS microphone array, Plaud Note Pro captures voices with precision—even in dynamic, multi-speaker environments up to 5 meters or 16.4 feets away. </a:t>
            </a:r>
            <a:endParaRPr>
              <a:solidFill>
                <a:srgbClr val="413D3B"/>
              </a:solidFill>
              <a:latin typeface="Raleway"/>
              <a:ea typeface="Raleway"/>
              <a:cs typeface="Raleway"/>
              <a:sym typeface="Raleway"/>
            </a:endParaRPr>
          </a:p>
          <a:p>
            <a:pPr indent="0" lvl="0" marL="0" rtl="0" algn="l">
              <a:spcBef>
                <a:spcPts val="0"/>
              </a:spcBef>
              <a:spcAft>
                <a:spcPts val="0"/>
              </a:spcAft>
              <a:buNone/>
            </a:pPr>
            <a:r>
              <a:t/>
            </a:r>
            <a:endParaRPr>
              <a:solidFill>
                <a:srgbClr val="413D3B"/>
              </a:solidFill>
              <a:latin typeface="Raleway"/>
              <a:ea typeface="Raleway"/>
              <a:cs typeface="Raleway"/>
              <a:sym typeface="Raleway"/>
            </a:endParaRPr>
          </a:p>
          <a:p>
            <a:pPr indent="0" lvl="0" marL="0" rtl="0" algn="l">
              <a:spcBef>
                <a:spcPts val="0"/>
              </a:spcBef>
              <a:spcAft>
                <a:spcPts val="0"/>
              </a:spcAft>
              <a:buClr>
                <a:srgbClr val="000000"/>
              </a:buClr>
              <a:buSzPts val="1100"/>
              <a:buFont typeface="Arial"/>
              <a:buNone/>
            </a:pPr>
            <a:r>
              <a:rPr lang="en">
                <a:solidFill>
                  <a:srgbClr val="413D3B"/>
                </a:solidFill>
                <a:latin typeface="Raleway"/>
                <a:ea typeface="Raleway"/>
                <a:cs typeface="Raleway"/>
                <a:sym typeface="Raleway"/>
              </a:rPr>
              <a:t>Perfect for boardroom discussions, team meetings, and decision-critical conversations.</a:t>
            </a:r>
            <a:endParaRPr>
              <a:solidFill>
                <a:srgbClr val="413D3B"/>
              </a:solidFill>
              <a:latin typeface="Raleway"/>
              <a:ea typeface="Raleway"/>
              <a:cs typeface="Raleway"/>
              <a:sym typeface="Raleway"/>
            </a:endParaRPr>
          </a:p>
        </p:txBody>
      </p:sp>
      <p:sp>
        <p:nvSpPr>
          <p:cNvPr id="584" name="Google Shape;584;p39"/>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85" name="Google Shape;585;p39"/>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586" name="Google Shape;586;p39"/>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Note Pro</a:t>
            </a:r>
            <a:endParaRPr i="0" sz="900" u="none" cap="none" strike="noStrike">
              <a:solidFill>
                <a:schemeClr val="dk1"/>
              </a:solidFill>
              <a:latin typeface="Raleway"/>
              <a:ea typeface="Raleway"/>
              <a:cs typeface="Raleway"/>
              <a:sym typeface="Raleway"/>
            </a:endParaRPr>
          </a:p>
        </p:txBody>
      </p:sp>
      <p:sp>
        <p:nvSpPr>
          <p:cNvPr id="587" name="Google Shape;587;p39"/>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588" name="Google Shape;588;p39"/>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Audio Pickup</a:t>
            </a:r>
            <a:endParaRPr i="0" sz="900" u="none" cap="none" strike="noStrike">
              <a:solidFill>
                <a:schemeClr val="dk1"/>
              </a:solidFill>
              <a:latin typeface="Raleway"/>
              <a:ea typeface="Raleway"/>
              <a:cs typeface="Raleway"/>
              <a:sym typeface="Raleway"/>
            </a:endParaRPr>
          </a:p>
        </p:txBody>
      </p:sp>
      <p:pic>
        <p:nvPicPr>
          <p:cNvPr descr=" " id="589" name="Google Shape;589;p39"/>
          <p:cNvPicPr preferRelativeResize="0"/>
          <p:nvPr/>
        </p:nvPicPr>
        <p:blipFill rotWithShape="1">
          <a:blip r:embed="rId5">
            <a:alphaModFix/>
          </a:blip>
          <a:srcRect b="0" l="0" r="0" t="0"/>
          <a:stretch/>
        </p:blipFill>
        <p:spPr>
          <a:xfrm>
            <a:off x="311478" y="1722935"/>
            <a:ext cx="2048327" cy="2257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594" name="Shape 594"/>
        <p:cNvGrpSpPr/>
        <p:nvPr/>
      </p:nvGrpSpPr>
      <p:grpSpPr>
        <a:xfrm>
          <a:off x="0" y="0"/>
          <a:ext cx="0" cy="0"/>
          <a:chOff x="0" y="0"/>
          <a:chExt cx="0" cy="0"/>
        </a:xfrm>
      </p:grpSpPr>
      <p:pic>
        <p:nvPicPr>
          <p:cNvPr id="595" name="Google Shape;595;p40"/>
          <p:cNvPicPr preferRelativeResize="0"/>
          <p:nvPr/>
        </p:nvPicPr>
        <p:blipFill rotWithShape="1">
          <a:blip r:embed="rId3">
            <a:alphaModFix/>
          </a:blip>
          <a:srcRect b="9594" l="0" r="0" t="16320"/>
          <a:stretch/>
        </p:blipFill>
        <p:spPr>
          <a:xfrm>
            <a:off x="0" y="0"/>
            <a:ext cx="10287002" cy="5143499"/>
          </a:xfrm>
          <a:prstGeom prst="rect">
            <a:avLst/>
          </a:prstGeom>
          <a:noFill/>
          <a:ln>
            <a:noFill/>
          </a:ln>
        </p:spPr>
      </p:pic>
      <p:sp>
        <p:nvSpPr>
          <p:cNvPr id="596" name="Google Shape;596;p40"/>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597" name="Google Shape;597;p40"/>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598" name="Google Shape;598;p40"/>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Plaud Note Pro</a:t>
            </a:r>
            <a:endParaRPr i="0" sz="900" u="none" cap="none" strike="noStrike">
              <a:solidFill>
                <a:schemeClr val="lt1"/>
              </a:solidFill>
              <a:latin typeface="Raleway"/>
              <a:ea typeface="Raleway"/>
              <a:cs typeface="Raleway"/>
              <a:sym typeface="Raleway"/>
            </a:endParaRPr>
          </a:p>
        </p:txBody>
      </p:sp>
      <p:sp>
        <p:nvSpPr>
          <p:cNvPr id="599" name="Google Shape;599;p40"/>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Reviewer Guide</a:t>
            </a:r>
            <a:endParaRPr i="0" sz="900" u="none" cap="none" strike="noStrike">
              <a:solidFill>
                <a:schemeClr val="lt1"/>
              </a:solidFill>
              <a:latin typeface="Raleway"/>
              <a:ea typeface="Raleway"/>
              <a:cs typeface="Raleway"/>
              <a:sym typeface="Raleway"/>
            </a:endParaRPr>
          </a:p>
        </p:txBody>
      </p:sp>
      <p:sp>
        <p:nvSpPr>
          <p:cNvPr id="600" name="Google Shape;600;p40"/>
          <p:cNvSpPr txBox="1"/>
          <p:nvPr/>
        </p:nvSpPr>
        <p:spPr>
          <a:xfrm>
            <a:off x="383350" y="641250"/>
            <a:ext cx="5155200" cy="108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800">
                <a:solidFill>
                  <a:schemeClr val="lt1"/>
                </a:solidFill>
                <a:latin typeface="Raleway"/>
                <a:ea typeface="Raleway"/>
                <a:cs typeface="Raleway"/>
                <a:sym typeface="Raleway"/>
              </a:rPr>
              <a:t>Acoustic </a:t>
            </a:r>
            <a:endParaRPr sz="3800">
              <a:solidFill>
                <a:schemeClr val="lt1"/>
              </a:solidFill>
              <a:latin typeface="Raleway"/>
              <a:ea typeface="Raleway"/>
              <a:cs typeface="Raleway"/>
              <a:sym typeface="Raleway"/>
            </a:endParaRPr>
          </a:p>
          <a:p>
            <a:pPr indent="0" lvl="0" marL="0" rtl="0" algn="l">
              <a:spcBef>
                <a:spcPts val="0"/>
              </a:spcBef>
              <a:spcAft>
                <a:spcPts val="0"/>
              </a:spcAft>
              <a:buNone/>
            </a:pPr>
            <a:r>
              <a:rPr lang="en" sz="3800">
                <a:solidFill>
                  <a:schemeClr val="lt1"/>
                </a:solidFill>
                <a:latin typeface="Raleway"/>
                <a:ea typeface="Raleway"/>
                <a:cs typeface="Raleway"/>
                <a:sym typeface="Raleway"/>
              </a:rPr>
              <a:t>AI-Beamforming</a:t>
            </a:r>
            <a:endParaRPr sz="3800">
              <a:solidFill>
                <a:schemeClr val="lt1"/>
              </a:solidFill>
              <a:latin typeface="Raleway"/>
              <a:ea typeface="Raleway"/>
              <a:cs typeface="Raleway"/>
              <a:sym typeface="Raleway"/>
            </a:endParaRPr>
          </a:p>
        </p:txBody>
      </p:sp>
      <p:pic>
        <p:nvPicPr>
          <p:cNvPr descr=" " id="601" name="Google Shape;601;p40"/>
          <p:cNvPicPr preferRelativeResize="0"/>
          <p:nvPr/>
        </p:nvPicPr>
        <p:blipFill rotWithShape="1">
          <a:blip r:embed="rId5">
            <a:alphaModFix/>
          </a:blip>
          <a:srcRect b="0" l="0" r="0" t="0"/>
          <a:stretch/>
        </p:blipFill>
        <p:spPr>
          <a:xfrm>
            <a:off x="463878" y="1951535"/>
            <a:ext cx="2048327" cy="22578"/>
          </a:xfrm>
          <a:prstGeom prst="rect">
            <a:avLst/>
          </a:prstGeom>
          <a:noFill/>
          <a:ln>
            <a:noFill/>
          </a:ln>
        </p:spPr>
      </p:pic>
      <p:sp>
        <p:nvSpPr>
          <p:cNvPr id="602" name="Google Shape;602;p40"/>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Audio Pickup</a:t>
            </a:r>
            <a:endParaRPr i="0" sz="900" u="none" cap="none" strike="noStrike">
              <a:solidFill>
                <a:schemeClr val="lt1"/>
              </a:solidFill>
              <a:latin typeface="Raleway"/>
              <a:ea typeface="Raleway"/>
              <a:cs typeface="Raleway"/>
              <a:sym typeface="Raleway"/>
            </a:endParaRPr>
          </a:p>
        </p:txBody>
      </p:sp>
      <p:sp>
        <p:nvSpPr>
          <p:cNvPr id="603" name="Google Shape;603;p40"/>
          <p:cNvSpPr txBox="1"/>
          <p:nvPr/>
        </p:nvSpPr>
        <p:spPr>
          <a:xfrm>
            <a:off x="383350" y="2039075"/>
            <a:ext cx="4595400" cy="1972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lt1"/>
                </a:solidFill>
                <a:latin typeface="Raleway"/>
                <a:ea typeface="Raleway"/>
                <a:cs typeface="Raleway"/>
                <a:sym typeface="Raleway"/>
              </a:rPr>
              <a:t>Plaud Note Pro uses advanced AI-beamforming to capture the voices that matter—while reducing the noise that doesn’t.</a:t>
            </a:r>
            <a:endParaRPr>
              <a:solidFill>
                <a:schemeClr val="lt1"/>
              </a:solidFill>
              <a:latin typeface="Raleway"/>
              <a:ea typeface="Raleway"/>
              <a:cs typeface="Raleway"/>
              <a:sym typeface="Raleway"/>
            </a:endParaRPr>
          </a:p>
          <a:p>
            <a:pPr indent="0" lvl="0" marL="0" rtl="0" algn="l">
              <a:lnSpc>
                <a:spcPct val="115000"/>
              </a:lnSpc>
              <a:spcBef>
                <a:spcPts val="1200"/>
              </a:spcBef>
              <a:spcAft>
                <a:spcPts val="0"/>
              </a:spcAft>
              <a:buNone/>
            </a:pPr>
            <a:r>
              <a:rPr lang="en">
                <a:solidFill>
                  <a:schemeClr val="lt1"/>
                </a:solidFill>
                <a:latin typeface="Raleway"/>
                <a:ea typeface="Raleway"/>
                <a:cs typeface="Raleway"/>
                <a:sym typeface="Raleway"/>
              </a:rPr>
              <a:t>With a 4-MEMS mic array and real-time spatial tuning, it locks onto speakers and filters out background chatter.</a:t>
            </a:r>
            <a:endParaRPr>
              <a:solidFill>
                <a:schemeClr val="lt1"/>
              </a:solidFill>
              <a:latin typeface="Raleway"/>
              <a:ea typeface="Raleway"/>
              <a:cs typeface="Raleway"/>
              <a:sym typeface="Raleway"/>
            </a:endParaRPr>
          </a:p>
          <a:p>
            <a:pPr indent="0" lvl="0" marL="0" rtl="0" algn="l">
              <a:spcBef>
                <a:spcPts val="1200"/>
              </a:spcBef>
              <a:spcAft>
                <a:spcPts val="0"/>
              </a:spcAft>
              <a:buNone/>
            </a:pPr>
            <a:r>
              <a:t/>
            </a:r>
            <a:endParaRPr>
              <a:solidFill>
                <a:schemeClr val="lt1"/>
              </a:solidFill>
              <a:latin typeface="Raleway"/>
              <a:ea typeface="Raleway"/>
              <a:cs typeface="Raleway"/>
              <a:sym typeface="Raleway"/>
            </a:endParaRPr>
          </a:p>
        </p:txBody>
      </p:sp>
      <p:sp>
        <p:nvSpPr>
          <p:cNvPr id="604" name="Google Shape;604;p40"/>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chemeClr val="lt1"/>
                </a:solidFill>
                <a:latin typeface="Raleway"/>
                <a:ea typeface="Raleway"/>
                <a:cs typeface="Raleway"/>
                <a:sym typeface="Raleway"/>
              </a:rPr>
              <a:t>Disclaimer:</a:t>
            </a:r>
            <a:endParaRPr sz="700">
              <a:solidFill>
                <a:schemeClr val="lt1"/>
              </a:solidFill>
              <a:latin typeface="Raleway"/>
              <a:ea typeface="Raleway"/>
              <a:cs typeface="Raleway"/>
              <a:sym typeface="Raleway"/>
            </a:endParaRPr>
          </a:p>
          <a:p>
            <a:pPr indent="0" lvl="0" marL="0" rtl="0" algn="l">
              <a:spcBef>
                <a:spcPts val="0"/>
              </a:spcBef>
              <a:spcAft>
                <a:spcPts val="0"/>
              </a:spcAft>
              <a:buNone/>
            </a:pPr>
            <a:r>
              <a:rPr lang="en" sz="700">
                <a:solidFill>
                  <a:schemeClr val="lt1"/>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chemeClr val="lt1"/>
              </a:solidFill>
              <a:latin typeface="Raleway"/>
              <a:ea typeface="Raleway"/>
              <a:cs typeface="Raleway"/>
              <a:sym typeface="Raleway"/>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09" name="Shape 609"/>
        <p:cNvGrpSpPr/>
        <p:nvPr/>
      </p:nvGrpSpPr>
      <p:grpSpPr>
        <a:xfrm>
          <a:off x="0" y="0"/>
          <a:ext cx="0" cy="0"/>
          <a:chOff x="0" y="0"/>
          <a:chExt cx="0" cy="0"/>
        </a:xfrm>
      </p:grpSpPr>
      <p:pic>
        <p:nvPicPr>
          <p:cNvPr id="610" name="Google Shape;610;p41"/>
          <p:cNvPicPr preferRelativeResize="0"/>
          <p:nvPr/>
        </p:nvPicPr>
        <p:blipFill rotWithShape="1">
          <a:blip r:embed="rId3">
            <a:alphaModFix/>
          </a:blip>
          <a:srcRect b="0" l="0" r="0" t="17790"/>
          <a:stretch/>
        </p:blipFill>
        <p:spPr>
          <a:xfrm>
            <a:off x="0" y="0"/>
            <a:ext cx="10287002" cy="5143499"/>
          </a:xfrm>
          <a:prstGeom prst="rect">
            <a:avLst/>
          </a:prstGeom>
          <a:noFill/>
          <a:ln>
            <a:noFill/>
          </a:ln>
        </p:spPr>
      </p:pic>
      <p:sp>
        <p:nvSpPr>
          <p:cNvPr id="611" name="Google Shape;611;p41"/>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12" name="Google Shape;612;p41"/>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613" name="Google Shape;613;p41"/>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Plaud Note Pro</a:t>
            </a:r>
            <a:endParaRPr i="0" sz="900" u="none" cap="none" strike="noStrike">
              <a:solidFill>
                <a:schemeClr val="lt1"/>
              </a:solidFill>
              <a:latin typeface="Raleway"/>
              <a:ea typeface="Raleway"/>
              <a:cs typeface="Raleway"/>
              <a:sym typeface="Raleway"/>
            </a:endParaRPr>
          </a:p>
        </p:txBody>
      </p:sp>
      <p:sp>
        <p:nvSpPr>
          <p:cNvPr id="614" name="Google Shape;614;p41"/>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Reviewer Guide</a:t>
            </a:r>
            <a:endParaRPr i="0" sz="900" u="none" cap="none" strike="noStrike">
              <a:solidFill>
                <a:schemeClr val="lt1"/>
              </a:solidFill>
              <a:latin typeface="Raleway"/>
              <a:ea typeface="Raleway"/>
              <a:cs typeface="Raleway"/>
              <a:sym typeface="Raleway"/>
            </a:endParaRPr>
          </a:p>
        </p:txBody>
      </p:sp>
      <p:sp>
        <p:nvSpPr>
          <p:cNvPr id="615" name="Google Shape;615;p41"/>
          <p:cNvSpPr txBox="1"/>
          <p:nvPr/>
        </p:nvSpPr>
        <p:spPr>
          <a:xfrm>
            <a:off x="2539275" y="2871325"/>
            <a:ext cx="6959400" cy="10074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sz="3800">
                <a:solidFill>
                  <a:schemeClr val="lt1"/>
                </a:solidFill>
                <a:latin typeface="Raleway"/>
                <a:ea typeface="Raleway"/>
                <a:cs typeface="Raleway"/>
                <a:sym typeface="Raleway"/>
              </a:rPr>
              <a:t>Smart Dual-mode</a:t>
            </a:r>
            <a:endParaRPr sz="3800">
              <a:solidFill>
                <a:schemeClr val="lt1"/>
              </a:solidFill>
              <a:latin typeface="Raleway"/>
              <a:ea typeface="Raleway"/>
              <a:cs typeface="Raleway"/>
              <a:sym typeface="Raleway"/>
            </a:endParaRPr>
          </a:p>
          <a:p>
            <a:pPr indent="0" lvl="0" marL="0" rtl="0" algn="r">
              <a:spcBef>
                <a:spcPts val="0"/>
              </a:spcBef>
              <a:spcAft>
                <a:spcPts val="0"/>
              </a:spcAft>
              <a:buNone/>
            </a:pPr>
            <a:r>
              <a:rPr lang="en" sz="3800">
                <a:solidFill>
                  <a:schemeClr val="lt1"/>
                </a:solidFill>
                <a:latin typeface="Raleway"/>
                <a:ea typeface="Raleway"/>
                <a:cs typeface="Raleway"/>
                <a:sym typeface="Raleway"/>
              </a:rPr>
              <a:t>Recording</a:t>
            </a:r>
            <a:endParaRPr sz="3800">
              <a:solidFill>
                <a:schemeClr val="lt1"/>
              </a:solidFill>
              <a:latin typeface="Raleway"/>
              <a:ea typeface="Raleway"/>
              <a:cs typeface="Raleway"/>
              <a:sym typeface="Raleway"/>
            </a:endParaRPr>
          </a:p>
        </p:txBody>
      </p:sp>
      <p:pic>
        <p:nvPicPr>
          <p:cNvPr descr=" " id="616" name="Google Shape;616;p41"/>
          <p:cNvPicPr preferRelativeResize="0"/>
          <p:nvPr/>
        </p:nvPicPr>
        <p:blipFill rotWithShape="1">
          <a:blip r:embed="rId5">
            <a:alphaModFix/>
          </a:blip>
          <a:srcRect b="0" l="0" r="0" t="0"/>
          <a:stretch/>
        </p:blipFill>
        <p:spPr>
          <a:xfrm>
            <a:off x="7343878" y="4185010"/>
            <a:ext cx="2048327" cy="22578"/>
          </a:xfrm>
          <a:prstGeom prst="rect">
            <a:avLst/>
          </a:prstGeom>
          <a:noFill/>
          <a:ln>
            <a:noFill/>
          </a:ln>
        </p:spPr>
      </p:pic>
      <p:sp>
        <p:nvSpPr>
          <p:cNvPr id="617" name="Google Shape;617;p41"/>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Audio Pickup</a:t>
            </a:r>
            <a:endParaRPr i="0" sz="900" u="none" cap="none" strike="noStrike">
              <a:solidFill>
                <a:schemeClr val="lt1"/>
              </a:solidFill>
              <a:latin typeface="Raleway"/>
              <a:ea typeface="Raleway"/>
              <a:cs typeface="Raleway"/>
              <a:sym typeface="Raleway"/>
            </a:endParaRPr>
          </a:p>
        </p:txBody>
      </p:sp>
      <p:sp>
        <p:nvSpPr>
          <p:cNvPr id="618" name="Google Shape;618;p41"/>
          <p:cNvSpPr txBox="1"/>
          <p:nvPr/>
        </p:nvSpPr>
        <p:spPr>
          <a:xfrm>
            <a:off x="3083600" y="4185000"/>
            <a:ext cx="6803100" cy="650700"/>
          </a:xfrm>
          <a:prstGeom prst="rect">
            <a:avLst/>
          </a:prstGeom>
          <a:noFill/>
          <a:ln>
            <a:noFill/>
          </a:ln>
        </p:spPr>
        <p:txBody>
          <a:bodyPr anchorCtr="0" anchor="t" bIns="91425" lIns="91425" spcFirstLastPara="1" rIns="91425" wrap="square" tIns="91425">
            <a:noAutofit/>
          </a:bodyPr>
          <a:lstStyle/>
          <a:p>
            <a:pPr indent="0" lvl="0" marL="0" marR="381000" rtl="0" algn="r">
              <a:lnSpc>
                <a:spcPct val="115000"/>
              </a:lnSpc>
              <a:spcBef>
                <a:spcPts val="1200"/>
              </a:spcBef>
              <a:spcAft>
                <a:spcPts val="0"/>
              </a:spcAft>
              <a:buNone/>
            </a:pPr>
            <a:r>
              <a:rPr lang="en" sz="1500">
                <a:solidFill>
                  <a:schemeClr val="lt1"/>
                </a:solidFill>
                <a:latin typeface="Raleway"/>
                <a:ea typeface="Raleway"/>
                <a:cs typeface="Raleway"/>
                <a:sym typeface="Raleway"/>
              </a:rPr>
              <a:t>Automatically detects phone calls or in-person conversations—no buttons, no toggling, and it even adapts mid-conversation.</a:t>
            </a:r>
            <a:endParaRPr sz="1500">
              <a:solidFill>
                <a:schemeClr val="lt1"/>
              </a:solidFill>
              <a:latin typeface="Raleway"/>
              <a:ea typeface="Raleway"/>
              <a:cs typeface="Raleway"/>
              <a:sym typeface="Raleway"/>
            </a:endParaRPr>
          </a:p>
          <a:p>
            <a:pPr indent="0" lvl="0" marL="0" rtl="0" algn="l">
              <a:lnSpc>
                <a:spcPct val="115000"/>
              </a:lnSpc>
              <a:spcBef>
                <a:spcPts val="1200"/>
              </a:spcBef>
              <a:spcAft>
                <a:spcPts val="1200"/>
              </a:spcAft>
              <a:buNone/>
            </a:pPr>
            <a:r>
              <a:t/>
            </a:r>
            <a:endParaRPr sz="1200">
              <a:solidFill>
                <a:schemeClr val="lt1"/>
              </a:solidFill>
              <a:latin typeface="Raleway"/>
              <a:ea typeface="Raleway"/>
              <a:cs typeface="Raleway"/>
              <a:sym typeface="Raleway"/>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23" name="Shape 623"/>
        <p:cNvGrpSpPr/>
        <p:nvPr/>
      </p:nvGrpSpPr>
      <p:grpSpPr>
        <a:xfrm>
          <a:off x="0" y="0"/>
          <a:ext cx="0" cy="0"/>
          <a:chOff x="0" y="0"/>
          <a:chExt cx="0" cy="0"/>
        </a:xfrm>
      </p:grpSpPr>
      <p:sp>
        <p:nvSpPr>
          <p:cNvPr id="624" name="Google Shape;624;p42"/>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25" name="Google Shape;625;p42"/>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626" name="Google Shape;626;p42"/>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Note Pro</a:t>
            </a:r>
            <a:endParaRPr i="0" sz="900" u="none" cap="none" strike="noStrike">
              <a:solidFill>
                <a:schemeClr val="dk1"/>
              </a:solidFill>
              <a:latin typeface="Raleway"/>
              <a:ea typeface="Raleway"/>
              <a:cs typeface="Raleway"/>
              <a:sym typeface="Raleway"/>
            </a:endParaRPr>
          </a:p>
        </p:txBody>
      </p:sp>
      <p:sp>
        <p:nvSpPr>
          <p:cNvPr id="627" name="Google Shape;627;p42"/>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pic>
        <p:nvPicPr>
          <p:cNvPr descr=" " id="628" name="Google Shape;628;p42"/>
          <p:cNvPicPr preferRelativeResize="0"/>
          <p:nvPr/>
        </p:nvPicPr>
        <p:blipFill rotWithShape="1">
          <a:blip r:embed="rId4">
            <a:alphaModFix/>
          </a:blip>
          <a:srcRect b="0" l="0" r="0" t="0"/>
          <a:stretch/>
        </p:blipFill>
        <p:spPr>
          <a:xfrm>
            <a:off x="3916531" y="1325610"/>
            <a:ext cx="2048327" cy="22578"/>
          </a:xfrm>
          <a:prstGeom prst="rect">
            <a:avLst/>
          </a:prstGeom>
          <a:noFill/>
          <a:ln>
            <a:noFill/>
          </a:ln>
        </p:spPr>
      </p:pic>
      <p:sp>
        <p:nvSpPr>
          <p:cNvPr id="629" name="Google Shape;629;p42"/>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Battery</a:t>
            </a:r>
            <a:endParaRPr i="0" sz="900" u="none" cap="none" strike="noStrike">
              <a:solidFill>
                <a:schemeClr val="dk1"/>
              </a:solidFill>
              <a:latin typeface="Raleway"/>
              <a:ea typeface="Raleway"/>
              <a:cs typeface="Raleway"/>
              <a:sym typeface="Raleway"/>
            </a:endParaRPr>
          </a:p>
        </p:txBody>
      </p:sp>
      <p:sp>
        <p:nvSpPr>
          <p:cNvPr id="630" name="Google Shape;630;p42"/>
          <p:cNvSpPr txBox="1"/>
          <p:nvPr/>
        </p:nvSpPr>
        <p:spPr>
          <a:xfrm>
            <a:off x="2139376" y="788500"/>
            <a:ext cx="5858700" cy="6264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1400"/>
              </a:spcBef>
              <a:spcAft>
                <a:spcPts val="400"/>
              </a:spcAft>
              <a:buNone/>
            </a:pPr>
            <a:r>
              <a:rPr lang="en" sz="2400">
                <a:solidFill>
                  <a:srgbClr val="413D3B"/>
                </a:solidFill>
                <a:latin typeface="Raleway"/>
                <a:ea typeface="Raleway"/>
                <a:cs typeface="Raleway"/>
                <a:sym typeface="Raleway"/>
              </a:rPr>
              <a:t>Weeklong meetings on a single charge</a:t>
            </a:r>
            <a:endParaRPr sz="2400">
              <a:solidFill>
                <a:srgbClr val="413D3B"/>
              </a:solidFill>
              <a:latin typeface="Raleway"/>
              <a:ea typeface="Raleway"/>
              <a:cs typeface="Raleway"/>
              <a:sym typeface="Raleway"/>
            </a:endParaRPr>
          </a:p>
        </p:txBody>
      </p:sp>
      <p:pic>
        <p:nvPicPr>
          <p:cNvPr id="631" name="Google Shape;631;p42"/>
          <p:cNvPicPr preferRelativeResize="0"/>
          <p:nvPr/>
        </p:nvPicPr>
        <p:blipFill>
          <a:blip r:embed="rId5">
            <a:alphaModFix/>
          </a:blip>
          <a:stretch>
            <a:fillRect/>
          </a:stretch>
        </p:blipFill>
        <p:spPr>
          <a:xfrm>
            <a:off x="4152541" y="1752871"/>
            <a:ext cx="1576306" cy="2471880"/>
          </a:xfrm>
          <a:prstGeom prst="rect">
            <a:avLst/>
          </a:prstGeom>
          <a:noFill/>
          <a:ln>
            <a:noFill/>
          </a:ln>
        </p:spPr>
      </p:pic>
      <p:sp>
        <p:nvSpPr>
          <p:cNvPr id="632" name="Google Shape;632;p42"/>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
        <p:nvSpPr>
          <p:cNvPr id="633" name="Google Shape;633;p42"/>
          <p:cNvSpPr txBox="1"/>
          <p:nvPr/>
        </p:nvSpPr>
        <p:spPr>
          <a:xfrm>
            <a:off x="656600" y="1842075"/>
            <a:ext cx="2977200" cy="1848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8E52EC"/>
                </a:solidFill>
                <a:latin typeface="Raleway"/>
                <a:ea typeface="Raleway"/>
                <a:cs typeface="Raleway"/>
                <a:sym typeface="Raleway"/>
              </a:rPr>
              <a:t>Enhance Mode</a:t>
            </a:r>
            <a:endParaRPr b="1" sz="1600">
              <a:solidFill>
                <a:srgbClr val="8E52EC"/>
              </a:solidFill>
              <a:latin typeface="Raleway"/>
              <a:ea typeface="Raleway"/>
              <a:cs typeface="Raleway"/>
              <a:sym typeface="Raleway"/>
            </a:endParaRPr>
          </a:p>
          <a:p>
            <a:pPr indent="0" lvl="0" marL="0" rtl="0" algn="l">
              <a:spcBef>
                <a:spcPts val="0"/>
              </a:spcBef>
              <a:spcAft>
                <a:spcPts val="0"/>
              </a:spcAft>
              <a:buNone/>
            </a:pPr>
            <a:r>
              <a:rPr lang="en">
                <a:solidFill>
                  <a:srgbClr val="8F959E"/>
                </a:solidFill>
                <a:latin typeface="Raleway"/>
                <a:ea typeface="Raleway"/>
                <a:cs typeface="Raleway"/>
                <a:sym typeface="Raleway"/>
              </a:rPr>
              <a:t>Up to </a:t>
            </a:r>
            <a:r>
              <a:rPr b="1" lang="en">
                <a:solidFill>
                  <a:srgbClr val="8F959E"/>
                </a:solidFill>
                <a:latin typeface="Raleway"/>
                <a:ea typeface="Raleway"/>
                <a:cs typeface="Raleway"/>
                <a:sym typeface="Raleway"/>
              </a:rPr>
              <a:t>30</a:t>
            </a:r>
            <a:r>
              <a:rPr lang="en">
                <a:solidFill>
                  <a:srgbClr val="8F959E"/>
                </a:solidFill>
                <a:latin typeface="Raleway"/>
                <a:ea typeface="Raleway"/>
                <a:cs typeface="Raleway"/>
                <a:sym typeface="Raleway"/>
              </a:rPr>
              <a:t> Hrs Non-stop Recording</a:t>
            </a:r>
            <a:endParaRPr>
              <a:solidFill>
                <a:srgbClr val="8F959E"/>
              </a:solidFill>
              <a:latin typeface="Raleway"/>
              <a:ea typeface="Raleway"/>
              <a:cs typeface="Raleway"/>
              <a:sym typeface="Raleway"/>
            </a:endParaRPr>
          </a:p>
          <a:p>
            <a:pPr indent="0" lvl="0" marL="0" rtl="0" algn="l">
              <a:spcBef>
                <a:spcPts val="0"/>
              </a:spcBef>
              <a:spcAft>
                <a:spcPts val="0"/>
              </a:spcAft>
              <a:buNone/>
            </a:pPr>
            <a:r>
              <a:t/>
            </a:r>
            <a:endParaRPr sz="1800">
              <a:solidFill>
                <a:schemeClr val="dk1"/>
              </a:solidFill>
              <a:latin typeface="Raleway"/>
              <a:ea typeface="Raleway"/>
              <a:cs typeface="Raleway"/>
              <a:sym typeface="Raleway"/>
            </a:endParaRPr>
          </a:p>
          <a:p>
            <a:pPr indent="0" lvl="0" marL="0" rtl="0" algn="l">
              <a:spcBef>
                <a:spcPts val="0"/>
              </a:spcBef>
              <a:spcAft>
                <a:spcPts val="0"/>
              </a:spcAft>
              <a:buNone/>
            </a:pPr>
            <a:r>
              <a:rPr lang="en" sz="1300">
                <a:solidFill>
                  <a:schemeClr val="dk1"/>
                </a:solidFill>
                <a:latin typeface="Raleway"/>
                <a:ea typeface="Raleway"/>
                <a:cs typeface="Raleway"/>
                <a:sym typeface="Raleway"/>
              </a:rPr>
              <a:t>Record back-to-back meetings and full workdays with crystal-clear audio pickup up to </a:t>
            </a:r>
            <a:r>
              <a:rPr b="1" lang="en" sz="1300">
                <a:solidFill>
                  <a:schemeClr val="dk1"/>
                </a:solidFill>
                <a:latin typeface="Raleway"/>
                <a:ea typeface="Raleway"/>
                <a:cs typeface="Raleway"/>
                <a:sym typeface="Raleway"/>
              </a:rPr>
              <a:t>16.4 ft.</a:t>
            </a:r>
            <a:endParaRPr b="1" sz="1800">
              <a:latin typeface="Raleway"/>
              <a:ea typeface="Raleway"/>
              <a:cs typeface="Raleway"/>
              <a:sym typeface="Raleway"/>
            </a:endParaRPr>
          </a:p>
        </p:txBody>
      </p:sp>
      <p:sp>
        <p:nvSpPr>
          <p:cNvPr id="634" name="Google Shape;634;p42"/>
          <p:cNvSpPr txBox="1"/>
          <p:nvPr/>
        </p:nvSpPr>
        <p:spPr>
          <a:xfrm>
            <a:off x="6626325" y="1842075"/>
            <a:ext cx="2977200" cy="1723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600">
                <a:solidFill>
                  <a:srgbClr val="595959"/>
                </a:solidFill>
                <a:latin typeface="Raleway"/>
                <a:ea typeface="Raleway"/>
                <a:cs typeface="Raleway"/>
                <a:sym typeface="Raleway"/>
              </a:rPr>
              <a:t>Endurance Mode</a:t>
            </a:r>
            <a:endParaRPr b="1" sz="1600">
              <a:solidFill>
                <a:srgbClr val="595959"/>
              </a:solidFill>
              <a:latin typeface="Raleway"/>
              <a:ea typeface="Raleway"/>
              <a:cs typeface="Raleway"/>
              <a:sym typeface="Raleway"/>
            </a:endParaRPr>
          </a:p>
          <a:p>
            <a:pPr indent="0" lvl="0" marL="0" rtl="0" algn="l">
              <a:spcBef>
                <a:spcPts val="0"/>
              </a:spcBef>
              <a:spcAft>
                <a:spcPts val="0"/>
              </a:spcAft>
              <a:buNone/>
            </a:pPr>
            <a:r>
              <a:rPr lang="en">
                <a:solidFill>
                  <a:srgbClr val="8F959E"/>
                </a:solidFill>
                <a:latin typeface="Raleway"/>
                <a:ea typeface="Raleway"/>
                <a:cs typeface="Raleway"/>
                <a:sym typeface="Raleway"/>
              </a:rPr>
              <a:t>Up to </a:t>
            </a:r>
            <a:r>
              <a:rPr b="1" lang="en">
                <a:solidFill>
                  <a:srgbClr val="8F959E"/>
                </a:solidFill>
                <a:latin typeface="Raleway"/>
                <a:ea typeface="Raleway"/>
                <a:cs typeface="Raleway"/>
                <a:sym typeface="Raleway"/>
              </a:rPr>
              <a:t>50</a:t>
            </a:r>
            <a:r>
              <a:rPr lang="en">
                <a:solidFill>
                  <a:srgbClr val="8F959E"/>
                </a:solidFill>
                <a:latin typeface="Raleway"/>
                <a:ea typeface="Raleway"/>
                <a:cs typeface="Raleway"/>
                <a:sym typeface="Raleway"/>
              </a:rPr>
              <a:t> Hrs Non-stop Recording</a:t>
            </a:r>
            <a:endParaRPr>
              <a:solidFill>
                <a:srgbClr val="8F959E"/>
              </a:solidFill>
              <a:latin typeface="Raleway"/>
              <a:ea typeface="Raleway"/>
              <a:cs typeface="Raleway"/>
              <a:sym typeface="Raleway"/>
            </a:endParaRPr>
          </a:p>
          <a:p>
            <a:pPr indent="0" lvl="0" marL="0" rtl="0" algn="l">
              <a:spcBef>
                <a:spcPts val="0"/>
              </a:spcBef>
              <a:spcAft>
                <a:spcPts val="0"/>
              </a:spcAft>
              <a:buNone/>
            </a:pPr>
            <a:r>
              <a:t/>
            </a:r>
            <a:endParaRPr sz="1800">
              <a:solidFill>
                <a:schemeClr val="dk1"/>
              </a:solidFill>
              <a:latin typeface="Raleway"/>
              <a:ea typeface="Raleway"/>
              <a:cs typeface="Raleway"/>
              <a:sym typeface="Raleway"/>
            </a:endParaRPr>
          </a:p>
          <a:p>
            <a:pPr indent="0" lvl="0" marL="0" rtl="0" algn="l">
              <a:spcBef>
                <a:spcPts val="0"/>
              </a:spcBef>
              <a:spcAft>
                <a:spcPts val="0"/>
              </a:spcAft>
              <a:buNone/>
            </a:pPr>
            <a:r>
              <a:rPr lang="en" sz="1300">
                <a:solidFill>
                  <a:schemeClr val="dk1"/>
                </a:solidFill>
                <a:latin typeface="Raleway"/>
                <a:ea typeface="Raleway"/>
                <a:cs typeface="Raleway"/>
                <a:sym typeface="Raleway"/>
              </a:rPr>
              <a:t>Designed for extended use, offering up to </a:t>
            </a:r>
            <a:r>
              <a:rPr b="1" lang="en" sz="1300">
                <a:solidFill>
                  <a:schemeClr val="dk1"/>
                </a:solidFill>
                <a:latin typeface="Raleway"/>
                <a:ea typeface="Raleway"/>
                <a:cs typeface="Raleway"/>
                <a:sym typeface="Raleway"/>
              </a:rPr>
              <a:t>9.8 ft</a:t>
            </a:r>
            <a:r>
              <a:rPr lang="en" sz="1300">
                <a:solidFill>
                  <a:schemeClr val="dk1"/>
                </a:solidFill>
                <a:latin typeface="Raleway"/>
                <a:ea typeface="Raleway"/>
                <a:cs typeface="Raleway"/>
                <a:sym typeface="Raleway"/>
              </a:rPr>
              <a:t> voice pickup and long-lasting standby without frequent charging.</a:t>
            </a:r>
            <a:endParaRPr sz="1300">
              <a:solidFill>
                <a:schemeClr val="dk1"/>
              </a:solidFill>
              <a:latin typeface="Raleway"/>
              <a:ea typeface="Raleway"/>
              <a:cs typeface="Raleway"/>
              <a:sym typeface="Raleway"/>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39" name="Shape 639"/>
        <p:cNvGrpSpPr/>
        <p:nvPr/>
      </p:nvGrpSpPr>
      <p:grpSpPr>
        <a:xfrm>
          <a:off x="0" y="0"/>
          <a:ext cx="0" cy="0"/>
          <a:chOff x="0" y="0"/>
          <a:chExt cx="0" cy="0"/>
        </a:xfrm>
      </p:grpSpPr>
      <p:pic>
        <p:nvPicPr>
          <p:cNvPr descr=" " id="640" name="Google Shape;640;p43"/>
          <p:cNvPicPr preferRelativeResize="0"/>
          <p:nvPr/>
        </p:nvPicPr>
        <p:blipFill rotWithShape="1">
          <a:blip r:embed="rId3">
            <a:alphaModFix/>
          </a:blip>
          <a:srcRect b="0" l="0" r="0" t="0"/>
          <a:stretch/>
        </p:blipFill>
        <p:spPr>
          <a:xfrm>
            <a:off x="0" y="0"/>
            <a:ext cx="10287000" cy="5143500"/>
          </a:xfrm>
          <a:prstGeom prst="rect">
            <a:avLst/>
          </a:prstGeom>
          <a:noFill/>
          <a:ln>
            <a:noFill/>
          </a:ln>
        </p:spPr>
      </p:pic>
      <p:sp>
        <p:nvSpPr>
          <p:cNvPr id="641" name="Google Shape;641;p43"/>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42" name="Google Shape;642;p43"/>
          <p:cNvPicPr preferRelativeResize="0"/>
          <p:nvPr/>
        </p:nvPicPr>
        <p:blipFill rotWithShape="1">
          <a:blip r:embed="rId4">
            <a:alphaModFix/>
          </a:blip>
          <a:srcRect b="0" l="0" r="0" t="0"/>
          <a:stretch/>
        </p:blipFill>
        <p:spPr>
          <a:xfrm>
            <a:off x="283916" y="248562"/>
            <a:ext cx="131095" cy="110794"/>
          </a:xfrm>
          <a:prstGeom prst="rect">
            <a:avLst/>
          </a:prstGeom>
          <a:noFill/>
          <a:ln>
            <a:noFill/>
          </a:ln>
        </p:spPr>
      </p:pic>
      <p:sp>
        <p:nvSpPr>
          <p:cNvPr id="643" name="Google Shape;643;p43"/>
          <p:cNvSpPr/>
          <p:nvPr/>
        </p:nvSpPr>
        <p:spPr>
          <a:xfrm>
            <a:off x="285750" y="3595512"/>
            <a:ext cx="7507800" cy="1317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Introducing Plaud </a:t>
            </a:r>
            <a:endParaRPr sz="44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Intelligence</a:t>
            </a:r>
            <a:endParaRPr i="0" sz="4400" u="none" cap="none" strike="noStrike">
              <a:solidFill>
                <a:schemeClr val="dk1"/>
              </a:solidFill>
              <a:latin typeface="Raleway"/>
              <a:ea typeface="Raleway"/>
              <a:cs typeface="Raleway"/>
              <a:sym typeface="Raleway"/>
            </a:endParaRPr>
          </a:p>
        </p:txBody>
      </p:sp>
      <p:sp>
        <p:nvSpPr>
          <p:cNvPr id="644" name="Google Shape;644;p43"/>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45" name="Google Shape;645;p43"/>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646" name="Google Shape;646;p43"/>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Plaud.ai</a:t>
            </a:r>
            <a:endParaRPr i="0" sz="900" u="none" cap="none" strike="noStrike">
              <a:solidFill>
                <a:schemeClr val="dk1"/>
              </a:solidFill>
              <a:latin typeface="Raleway"/>
              <a:ea typeface="Raleway"/>
              <a:cs typeface="Raleway"/>
              <a:sym typeface="Raleway"/>
            </a:endParaRPr>
          </a:p>
        </p:txBody>
      </p:sp>
      <p:sp>
        <p:nvSpPr>
          <p:cNvPr id="647" name="Google Shape;647;p43"/>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52" name="Shape 652"/>
        <p:cNvGrpSpPr/>
        <p:nvPr/>
      </p:nvGrpSpPr>
      <p:grpSpPr>
        <a:xfrm>
          <a:off x="0" y="0"/>
          <a:ext cx="0" cy="0"/>
          <a:chOff x="0" y="0"/>
          <a:chExt cx="0" cy="0"/>
        </a:xfrm>
      </p:grpSpPr>
      <p:sp>
        <p:nvSpPr>
          <p:cNvPr id="653" name="Google Shape;653;p44"/>
          <p:cNvSpPr/>
          <p:nvPr/>
        </p:nvSpPr>
        <p:spPr>
          <a:xfrm>
            <a:off x="251581"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54" name="Google Shape;654;p44"/>
          <p:cNvPicPr preferRelativeResize="0"/>
          <p:nvPr/>
        </p:nvPicPr>
        <p:blipFill rotWithShape="1">
          <a:blip r:embed="rId3">
            <a:alphaModFix/>
          </a:blip>
          <a:srcRect b="0" l="0" r="0" t="0"/>
          <a:stretch/>
        </p:blipFill>
        <p:spPr>
          <a:xfrm>
            <a:off x="283918" y="248562"/>
            <a:ext cx="131095" cy="110794"/>
          </a:xfrm>
          <a:prstGeom prst="rect">
            <a:avLst/>
          </a:prstGeom>
          <a:noFill/>
          <a:ln>
            <a:noFill/>
          </a:ln>
        </p:spPr>
      </p:pic>
      <p:pic>
        <p:nvPicPr>
          <p:cNvPr descr=" " id="655" name="Google Shape;655;p44"/>
          <p:cNvPicPr preferRelativeResize="0"/>
          <p:nvPr/>
        </p:nvPicPr>
        <p:blipFill rotWithShape="1">
          <a:blip r:embed="rId4">
            <a:alphaModFix/>
          </a:blip>
          <a:srcRect b="0" l="0" r="0" t="0"/>
          <a:stretch/>
        </p:blipFill>
        <p:spPr>
          <a:xfrm>
            <a:off x="0" y="931334"/>
            <a:ext cx="9141296" cy="3282224"/>
          </a:xfrm>
          <a:prstGeom prst="rect">
            <a:avLst/>
          </a:prstGeom>
          <a:noFill/>
          <a:ln>
            <a:noFill/>
          </a:ln>
        </p:spPr>
      </p:pic>
      <p:pic>
        <p:nvPicPr>
          <p:cNvPr descr=" " id="656" name="Google Shape;656;p44"/>
          <p:cNvPicPr preferRelativeResize="0"/>
          <p:nvPr/>
        </p:nvPicPr>
        <p:blipFill rotWithShape="1">
          <a:blip r:embed="rId5">
            <a:alphaModFix/>
          </a:blip>
          <a:srcRect b="0" l="0" r="0" t="-9926"/>
          <a:stretch/>
        </p:blipFill>
        <p:spPr>
          <a:xfrm>
            <a:off x="0" y="0"/>
            <a:ext cx="9141296" cy="5143502"/>
          </a:xfrm>
          <a:prstGeom prst="rect">
            <a:avLst/>
          </a:prstGeom>
          <a:noFill/>
          <a:ln>
            <a:noFill/>
          </a:ln>
        </p:spPr>
      </p:pic>
      <p:sp>
        <p:nvSpPr>
          <p:cNvPr id="657" name="Google Shape;657;p44"/>
          <p:cNvSpPr/>
          <p:nvPr/>
        </p:nvSpPr>
        <p:spPr>
          <a:xfrm>
            <a:off x="2755900" y="1738489"/>
            <a:ext cx="4775400" cy="1665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58" name="Google Shape;658;p44"/>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59" name="Google Shape;659;p44"/>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660" name="Google Shape;660;p44"/>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661" name="Google Shape;661;p44"/>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662" name="Google Shape;662;p44"/>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t/>
            </a:r>
            <a:endParaRPr b="0" i="0" sz="900" u="none" cap="none" strike="noStrike">
              <a:solidFill>
                <a:schemeClr val="dk1"/>
              </a:solidFill>
              <a:latin typeface="Calibri"/>
              <a:ea typeface="Calibri"/>
              <a:cs typeface="Calibri"/>
              <a:sym typeface="Calibri"/>
            </a:endParaRPr>
          </a:p>
        </p:txBody>
      </p:sp>
      <p:sp>
        <p:nvSpPr>
          <p:cNvPr id="663" name="Google Shape;663;p44"/>
          <p:cNvSpPr/>
          <p:nvPr/>
        </p:nvSpPr>
        <p:spPr>
          <a:xfrm>
            <a:off x="253997" y="934151"/>
            <a:ext cx="4986900" cy="455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3000">
                <a:latin typeface="Raleway"/>
                <a:ea typeface="Raleway"/>
                <a:cs typeface="Raleway"/>
                <a:sym typeface="Raleway"/>
              </a:rPr>
              <a:t>Overview</a:t>
            </a:r>
            <a:endParaRPr i="0" sz="3000" u="none" cap="none" strike="noStrike">
              <a:solidFill>
                <a:srgbClr val="000000"/>
              </a:solidFill>
              <a:latin typeface="Raleway"/>
              <a:ea typeface="Raleway"/>
              <a:cs typeface="Raleway"/>
              <a:sym typeface="Raleway"/>
            </a:endParaRPr>
          </a:p>
        </p:txBody>
      </p:sp>
      <p:pic>
        <p:nvPicPr>
          <p:cNvPr descr=" " id="664" name="Google Shape;664;p44"/>
          <p:cNvPicPr preferRelativeResize="0"/>
          <p:nvPr/>
        </p:nvPicPr>
        <p:blipFill rotWithShape="1">
          <a:blip r:embed="rId6">
            <a:alphaModFix/>
          </a:blip>
          <a:srcRect b="0" l="0" r="0" t="0"/>
          <a:stretch/>
        </p:blipFill>
        <p:spPr>
          <a:xfrm>
            <a:off x="251591" y="1494335"/>
            <a:ext cx="2048327" cy="22578"/>
          </a:xfrm>
          <a:prstGeom prst="rect">
            <a:avLst/>
          </a:prstGeom>
          <a:noFill/>
          <a:ln>
            <a:noFill/>
          </a:ln>
        </p:spPr>
      </p:pic>
      <p:sp>
        <p:nvSpPr>
          <p:cNvPr id="665" name="Google Shape;665;p44"/>
          <p:cNvSpPr txBox="1"/>
          <p:nvPr/>
        </p:nvSpPr>
        <p:spPr>
          <a:xfrm>
            <a:off x="3396025" y="934150"/>
            <a:ext cx="6490800" cy="3998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aleway"/>
                <a:ea typeface="Raleway"/>
                <a:cs typeface="Raleway"/>
                <a:sym typeface="Raleway"/>
              </a:rPr>
              <a:t>​​</a:t>
            </a:r>
            <a:r>
              <a:rPr lang="en" sz="1300">
                <a:solidFill>
                  <a:srgbClr val="413D3B"/>
                </a:solidFill>
                <a:latin typeface="Raleway"/>
                <a:ea typeface="Raleway"/>
                <a:cs typeface="Raleway"/>
                <a:sym typeface="Raleway"/>
              </a:rPr>
              <a:t>From capturing ideas on Plaud devices to retrieving and applying insights across Plaud app, web, and desktop — </a:t>
            </a:r>
            <a:r>
              <a:rPr b="1" lang="en" sz="1300">
                <a:solidFill>
                  <a:srgbClr val="413D3B"/>
                </a:solidFill>
                <a:latin typeface="Raleway"/>
                <a:ea typeface="Raleway"/>
                <a:cs typeface="Raleway"/>
                <a:sym typeface="Raleway"/>
              </a:rPr>
              <a:t>Plaud Intelligence is the AI engine behind every experience in the Plaud ecosystem.</a:t>
            </a:r>
            <a:endParaRPr b="1" sz="1300">
              <a:solidFill>
                <a:srgbClr val="413D3B"/>
              </a:solidFill>
              <a:latin typeface="Raleway"/>
              <a:ea typeface="Raleway"/>
              <a:cs typeface="Raleway"/>
              <a:sym typeface="Raleway"/>
            </a:endParaRPr>
          </a:p>
          <a:p>
            <a:pPr indent="0" lvl="0" marL="0" rtl="0" algn="l">
              <a:spcBef>
                <a:spcPts val="0"/>
              </a:spcBef>
              <a:spcAft>
                <a:spcPts val="0"/>
              </a:spcAft>
              <a:buNone/>
            </a:pPr>
            <a:r>
              <a:t/>
            </a:r>
            <a:endParaRPr sz="1300">
              <a:solidFill>
                <a:srgbClr val="413D3B"/>
              </a:solidFill>
              <a:latin typeface="Raleway"/>
              <a:ea typeface="Raleway"/>
              <a:cs typeface="Raleway"/>
              <a:sym typeface="Raleway"/>
            </a:endParaRPr>
          </a:p>
          <a:p>
            <a:pPr indent="0" lvl="0" marL="0" rtl="0" algn="l">
              <a:spcBef>
                <a:spcPts val="0"/>
              </a:spcBef>
              <a:spcAft>
                <a:spcPts val="0"/>
              </a:spcAft>
              <a:buNone/>
            </a:pPr>
            <a:r>
              <a:rPr lang="en" sz="1300">
                <a:solidFill>
                  <a:srgbClr val="413D3B"/>
                </a:solidFill>
                <a:latin typeface="Raleway"/>
                <a:ea typeface="Raleway"/>
                <a:cs typeface="Raleway"/>
                <a:sym typeface="Raleway"/>
              </a:rPr>
              <a:t>It reshapes how you work in the AI era. As you capture moments through voice, text, or visuals, it links them across time and context, building continuity between meetings, tracking recurring themes, and surfacing patterns worth acting on. It doesn’t just summarize what was said; it understands how your ideas evolve.</a:t>
            </a:r>
            <a:endParaRPr sz="1300">
              <a:solidFill>
                <a:srgbClr val="413D3B"/>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300">
              <a:solidFill>
                <a:srgbClr val="413D3B"/>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lang="en" sz="1300">
                <a:solidFill>
                  <a:srgbClr val="413D3B"/>
                </a:solidFill>
                <a:latin typeface="Raleway"/>
                <a:ea typeface="Raleway"/>
                <a:cs typeface="Raleway"/>
                <a:sym typeface="Raleway"/>
              </a:rPr>
              <a:t>Over time, Plaud creates a flywheel of intelligence — a living network of ideas that grows with you. It becomes your work companion, sharing the same intelligence you build every day.</a:t>
            </a:r>
            <a:endParaRPr sz="1300">
              <a:solidFill>
                <a:srgbClr val="413D3B"/>
              </a:solidFill>
              <a:latin typeface="Raleway"/>
              <a:ea typeface="Raleway"/>
              <a:cs typeface="Raleway"/>
              <a:sym typeface="Raleway"/>
            </a:endParaRPr>
          </a:p>
          <a:p>
            <a:pPr indent="0" lvl="0" marL="0" rtl="0" algn="l">
              <a:spcBef>
                <a:spcPts val="0"/>
              </a:spcBef>
              <a:spcAft>
                <a:spcPts val="0"/>
              </a:spcAft>
              <a:buNone/>
            </a:pPr>
            <a:r>
              <a:t/>
            </a:r>
            <a:endParaRPr sz="1300">
              <a:solidFill>
                <a:srgbClr val="595959"/>
              </a:solidFill>
              <a:latin typeface="Raleway"/>
              <a:ea typeface="Raleway"/>
              <a:cs typeface="Raleway"/>
              <a:sym typeface="Raleway"/>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670" name="Shape 670"/>
        <p:cNvGrpSpPr/>
        <p:nvPr/>
      </p:nvGrpSpPr>
      <p:grpSpPr>
        <a:xfrm>
          <a:off x="0" y="0"/>
          <a:ext cx="0" cy="0"/>
          <a:chOff x="0" y="0"/>
          <a:chExt cx="0" cy="0"/>
        </a:xfrm>
      </p:grpSpPr>
      <p:pic>
        <p:nvPicPr>
          <p:cNvPr descr=" " id="671" name="Google Shape;671;p45"/>
          <p:cNvPicPr preferRelativeResize="0"/>
          <p:nvPr/>
        </p:nvPicPr>
        <p:blipFill rotWithShape="1">
          <a:blip r:embed="rId3">
            <a:alphaModFix/>
          </a:blip>
          <a:srcRect b="0" l="0" r="0" t="0"/>
          <a:stretch/>
        </p:blipFill>
        <p:spPr>
          <a:xfrm>
            <a:off x="1526" y="0"/>
            <a:ext cx="10287000" cy="5143500"/>
          </a:xfrm>
          <a:prstGeom prst="rect">
            <a:avLst/>
          </a:prstGeom>
          <a:noFill/>
          <a:ln>
            <a:noFill/>
          </a:ln>
        </p:spPr>
      </p:pic>
      <p:sp>
        <p:nvSpPr>
          <p:cNvPr id="672" name="Google Shape;672;p45"/>
          <p:cNvSpPr/>
          <p:nvPr/>
        </p:nvSpPr>
        <p:spPr>
          <a:xfrm>
            <a:off x="251581"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73" name="Google Shape;673;p45"/>
          <p:cNvPicPr preferRelativeResize="0"/>
          <p:nvPr/>
        </p:nvPicPr>
        <p:blipFill rotWithShape="1">
          <a:blip r:embed="rId4">
            <a:alphaModFix/>
          </a:blip>
          <a:srcRect b="0" l="0" r="0" t="0"/>
          <a:stretch/>
        </p:blipFill>
        <p:spPr>
          <a:xfrm>
            <a:off x="283918" y="248561"/>
            <a:ext cx="131095" cy="110794"/>
          </a:xfrm>
          <a:prstGeom prst="rect">
            <a:avLst/>
          </a:prstGeom>
          <a:noFill/>
          <a:ln>
            <a:noFill/>
          </a:ln>
        </p:spPr>
      </p:pic>
      <p:sp>
        <p:nvSpPr>
          <p:cNvPr id="674" name="Google Shape;674;p45"/>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75" name="Google Shape;675;p45"/>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676" name="Google Shape;676;p45"/>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677" name="Google Shape;677;p45"/>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678" name="Google Shape;678;p45"/>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679" name="Google Shape;679;p45"/>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Subscription Plan</a:t>
            </a:r>
            <a:endParaRPr i="0" sz="900" u="none" cap="none" strike="noStrike">
              <a:solidFill>
                <a:schemeClr val="dk1"/>
              </a:solidFill>
              <a:latin typeface="Raleway"/>
              <a:ea typeface="Raleway"/>
              <a:cs typeface="Raleway"/>
              <a:sym typeface="Raleway"/>
            </a:endParaRPr>
          </a:p>
        </p:txBody>
      </p:sp>
      <p:sp>
        <p:nvSpPr>
          <p:cNvPr id="680" name="Google Shape;680;p45"/>
          <p:cNvSpPr/>
          <p:nvPr/>
        </p:nvSpPr>
        <p:spPr>
          <a:xfrm>
            <a:off x="285750" y="2558351"/>
            <a:ext cx="4745400" cy="9261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1" name="Google Shape;681;p45"/>
          <p:cNvSpPr/>
          <p:nvPr/>
        </p:nvSpPr>
        <p:spPr>
          <a:xfrm>
            <a:off x="285750" y="2558357"/>
            <a:ext cx="4892700" cy="883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3100"/>
              <a:buFont typeface="Arial"/>
              <a:buNone/>
            </a:pPr>
            <a:r>
              <a:rPr lang="en" sz="3100">
                <a:latin typeface="Raleway"/>
                <a:ea typeface="Raleway"/>
                <a:cs typeface="Raleway"/>
                <a:sym typeface="Raleway"/>
              </a:rPr>
              <a:t>Plaud Intelligence</a:t>
            </a:r>
            <a:endParaRPr sz="31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3100"/>
              <a:buFont typeface="Arial"/>
              <a:buNone/>
            </a:pPr>
            <a:r>
              <a:rPr lang="en" sz="3100">
                <a:latin typeface="Raleway"/>
                <a:ea typeface="Raleway"/>
                <a:cs typeface="Raleway"/>
                <a:sym typeface="Raleway"/>
              </a:rPr>
              <a:t>Subscription Plan</a:t>
            </a:r>
            <a:endParaRPr sz="3100">
              <a:latin typeface="Raleway"/>
              <a:ea typeface="Raleway"/>
              <a:cs typeface="Raleway"/>
              <a:sym typeface="Raleway"/>
            </a:endParaRPr>
          </a:p>
        </p:txBody>
      </p:sp>
      <p:pic>
        <p:nvPicPr>
          <p:cNvPr descr=" " id="682" name="Google Shape;682;p45"/>
          <p:cNvPicPr preferRelativeResize="0"/>
          <p:nvPr/>
        </p:nvPicPr>
        <p:blipFill rotWithShape="1">
          <a:blip r:embed="rId5">
            <a:alphaModFix/>
          </a:blip>
          <a:srcRect b="0" l="0" r="0" t="0"/>
          <a:stretch/>
        </p:blipFill>
        <p:spPr>
          <a:xfrm>
            <a:off x="4021515" y="443975"/>
            <a:ext cx="5917420" cy="4466700"/>
          </a:xfrm>
          <a:prstGeom prst="rect">
            <a:avLst/>
          </a:prstGeom>
          <a:noFill/>
          <a:ln>
            <a:noFill/>
          </a:ln>
        </p:spPr>
      </p:pic>
      <p:sp>
        <p:nvSpPr>
          <p:cNvPr id="683" name="Google Shape;683;p45"/>
          <p:cNvSpPr/>
          <p:nvPr/>
        </p:nvSpPr>
        <p:spPr>
          <a:xfrm>
            <a:off x="4021509" y="443975"/>
            <a:ext cx="5919000" cy="4605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4" name="Google Shape;684;p45"/>
          <p:cNvSpPr/>
          <p:nvPr/>
        </p:nvSpPr>
        <p:spPr>
          <a:xfrm>
            <a:off x="4144556" y="527800"/>
            <a:ext cx="1965600" cy="4466700"/>
          </a:xfrm>
          <a:prstGeom prst="roundRect">
            <a:avLst>
              <a:gd fmla="val 4032" name="adj"/>
            </a:avLst>
          </a:prstGeom>
          <a:solidFill>
            <a:srgbClr val="FFFFFF">
              <a:alpha val="6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685" name="Google Shape;685;p45"/>
          <p:cNvSpPr/>
          <p:nvPr/>
        </p:nvSpPr>
        <p:spPr>
          <a:xfrm>
            <a:off x="6222797" y="527800"/>
            <a:ext cx="1118400" cy="4466700"/>
          </a:xfrm>
          <a:prstGeom prst="roundRect">
            <a:avLst>
              <a:gd fmla="val 2032" name="adj"/>
            </a:avLst>
          </a:prstGeom>
          <a:solidFill>
            <a:srgbClr val="FFFFFF">
              <a:alpha val="2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6" name="Google Shape;686;p45"/>
          <p:cNvSpPr/>
          <p:nvPr/>
        </p:nvSpPr>
        <p:spPr>
          <a:xfrm>
            <a:off x="7454025" y="527800"/>
            <a:ext cx="1118400" cy="4466700"/>
          </a:xfrm>
          <a:prstGeom prst="roundRect">
            <a:avLst>
              <a:gd fmla="val 2032" name="adj"/>
            </a:avLst>
          </a:prstGeom>
          <a:solidFill>
            <a:srgbClr val="FFFFFF">
              <a:alpha val="6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7" name="Google Shape;687;p45"/>
          <p:cNvSpPr/>
          <p:nvPr/>
        </p:nvSpPr>
        <p:spPr>
          <a:xfrm>
            <a:off x="8699203" y="527800"/>
            <a:ext cx="1118400" cy="4466700"/>
          </a:xfrm>
          <a:prstGeom prst="roundRect">
            <a:avLst>
              <a:gd fmla="val 2032" name="adj"/>
            </a:avLst>
          </a:prstGeom>
          <a:solidFill>
            <a:srgbClr val="FFFFFF">
              <a:alpha val="29800"/>
            </a:srgbClr>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8" name="Google Shape;688;p45"/>
          <p:cNvSpPr/>
          <p:nvPr/>
        </p:nvSpPr>
        <p:spPr>
          <a:xfrm>
            <a:off x="4121832" y="982950"/>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89" name="Google Shape;689;p45"/>
          <p:cNvSpPr/>
          <p:nvPr/>
        </p:nvSpPr>
        <p:spPr>
          <a:xfrm>
            <a:off x="4122482" y="1379001"/>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0" name="Google Shape;690;p45"/>
          <p:cNvSpPr/>
          <p:nvPr/>
        </p:nvSpPr>
        <p:spPr>
          <a:xfrm>
            <a:off x="4122482" y="1675927"/>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1" name="Google Shape;691;p45"/>
          <p:cNvSpPr/>
          <p:nvPr/>
        </p:nvSpPr>
        <p:spPr>
          <a:xfrm>
            <a:off x="4122482" y="1972853"/>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2" name="Google Shape;692;p45"/>
          <p:cNvSpPr/>
          <p:nvPr/>
        </p:nvSpPr>
        <p:spPr>
          <a:xfrm>
            <a:off x="4122482" y="2269779"/>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3" name="Google Shape;693;p45"/>
          <p:cNvSpPr/>
          <p:nvPr/>
        </p:nvSpPr>
        <p:spPr>
          <a:xfrm>
            <a:off x="4122482" y="2566706"/>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4" name="Google Shape;694;p45"/>
          <p:cNvSpPr/>
          <p:nvPr/>
        </p:nvSpPr>
        <p:spPr>
          <a:xfrm>
            <a:off x="4122482" y="2863632"/>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5" name="Google Shape;695;p45"/>
          <p:cNvSpPr/>
          <p:nvPr/>
        </p:nvSpPr>
        <p:spPr>
          <a:xfrm>
            <a:off x="4122482" y="3160558"/>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6" name="Google Shape;696;p45"/>
          <p:cNvSpPr/>
          <p:nvPr/>
        </p:nvSpPr>
        <p:spPr>
          <a:xfrm>
            <a:off x="4122482" y="3457484"/>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7" name="Google Shape;697;p45"/>
          <p:cNvSpPr/>
          <p:nvPr/>
        </p:nvSpPr>
        <p:spPr>
          <a:xfrm>
            <a:off x="4122482" y="3754410"/>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8" name="Google Shape;698;p45"/>
          <p:cNvSpPr/>
          <p:nvPr/>
        </p:nvSpPr>
        <p:spPr>
          <a:xfrm>
            <a:off x="6627716" y="2601618"/>
            <a:ext cx="1565100" cy="3462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699" name="Google Shape;699;p45"/>
          <p:cNvSpPr/>
          <p:nvPr/>
        </p:nvSpPr>
        <p:spPr>
          <a:xfrm>
            <a:off x="8255803" y="4104938"/>
            <a:ext cx="1565100" cy="3462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700" name="Google Shape;700;p45"/>
          <p:cNvSpPr/>
          <p:nvPr/>
        </p:nvSpPr>
        <p:spPr>
          <a:xfrm>
            <a:off x="6342595" y="748950"/>
            <a:ext cx="879000" cy="131700"/>
          </a:xfrm>
          <a:prstGeom prst="rect">
            <a:avLst/>
          </a:prstGeom>
          <a:noFill/>
          <a:ln>
            <a:noFill/>
          </a:ln>
        </p:spPr>
        <p:txBody>
          <a:bodyPr anchorCtr="0" anchor="b" bIns="0" lIns="0" spcFirstLastPara="1" rIns="0" wrap="square" tIns="0">
            <a:noAutofit/>
          </a:bodyPr>
          <a:lstStyle/>
          <a:p>
            <a:pPr indent="0" lvl="0" marL="0" marR="0" rtl="0" algn="ctr">
              <a:lnSpc>
                <a:spcPct val="120000"/>
              </a:lnSpc>
              <a:spcBef>
                <a:spcPts val="0"/>
              </a:spcBef>
              <a:spcAft>
                <a:spcPts val="0"/>
              </a:spcAft>
              <a:buClr>
                <a:srgbClr val="000000"/>
              </a:buClr>
              <a:buSzPts val="700"/>
              <a:buFont typeface="Arial"/>
              <a:buNone/>
            </a:pPr>
            <a:r>
              <a:rPr b="1" lang="en" sz="900">
                <a:solidFill>
                  <a:schemeClr val="dk1"/>
                </a:solidFill>
                <a:latin typeface="Raleway"/>
                <a:ea typeface="Raleway"/>
                <a:cs typeface="Raleway"/>
                <a:sym typeface="Raleway"/>
              </a:rPr>
              <a:t>Starter Plan</a:t>
            </a:r>
            <a:endParaRPr b="1" i="0" sz="900" u="none" cap="none" strike="noStrike">
              <a:solidFill>
                <a:schemeClr val="dk1"/>
              </a:solidFill>
              <a:latin typeface="Raleway"/>
              <a:ea typeface="Raleway"/>
              <a:cs typeface="Raleway"/>
              <a:sym typeface="Raleway"/>
            </a:endParaRPr>
          </a:p>
        </p:txBody>
      </p:sp>
      <p:sp>
        <p:nvSpPr>
          <p:cNvPr id="701" name="Google Shape;701;p45"/>
          <p:cNvSpPr/>
          <p:nvPr/>
        </p:nvSpPr>
        <p:spPr>
          <a:xfrm>
            <a:off x="7580799" y="748950"/>
            <a:ext cx="879000" cy="131700"/>
          </a:xfrm>
          <a:prstGeom prst="rect">
            <a:avLst/>
          </a:prstGeom>
          <a:noFill/>
          <a:ln>
            <a:noFill/>
          </a:ln>
        </p:spPr>
        <p:txBody>
          <a:bodyPr anchorCtr="0" anchor="b" bIns="0" lIns="0" spcFirstLastPara="1" rIns="0" wrap="square" tIns="0">
            <a:noAutofit/>
          </a:bodyPr>
          <a:lstStyle/>
          <a:p>
            <a:pPr indent="0" lvl="0" marL="0" marR="0" rtl="0" algn="ctr">
              <a:lnSpc>
                <a:spcPct val="120000"/>
              </a:lnSpc>
              <a:spcBef>
                <a:spcPts val="0"/>
              </a:spcBef>
              <a:spcAft>
                <a:spcPts val="0"/>
              </a:spcAft>
              <a:buClr>
                <a:srgbClr val="000000"/>
              </a:buClr>
              <a:buSzPts val="700"/>
              <a:buFont typeface="Arial"/>
              <a:buNone/>
            </a:pPr>
            <a:r>
              <a:rPr b="1" lang="en" sz="900">
                <a:solidFill>
                  <a:schemeClr val="dk1"/>
                </a:solidFill>
                <a:latin typeface="Raleway"/>
                <a:ea typeface="Raleway"/>
                <a:cs typeface="Raleway"/>
                <a:sym typeface="Raleway"/>
              </a:rPr>
              <a:t>Pro Plan</a:t>
            </a:r>
            <a:endParaRPr b="1" i="0" sz="900" u="none" cap="none" strike="noStrike">
              <a:solidFill>
                <a:schemeClr val="dk1"/>
              </a:solidFill>
              <a:latin typeface="Raleway"/>
              <a:ea typeface="Raleway"/>
              <a:cs typeface="Raleway"/>
              <a:sym typeface="Raleway"/>
            </a:endParaRPr>
          </a:p>
        </p:txBody>
      </p:sp>
      <p:sp>
        <p:nvSpPr>
          <p:cNvPr id="702" name="Google Shape;702;p45"/>
          <p:cNvSpPr/>
          <p:nvPr/>
        </p:nvSpPr>
        <p:spPr>
          <a:xfrm>
            <a:off x="8685253" y="748938"/>
            <a:ext cx="1118400" cy="131700"/>
          </a:xfrm>
          <a:prstGeom prst="rect">
            <a:avLst/>
          </a:prstGeom>
          <a:noFill/>
          <a:ln>
            <a:noFill/>
          </a:ln>
        </p:spPr>
        <p:txBody>
          <a:bodyPr anchorCtr="0" anchor="b" bIns="0" lIns="0" spcFirstLastPara="1" rIns="0" wrap="square" tIns="0">
            <a:noAutofit/>
          </a:bodyPr>
          <a:lstStyle/>
          <a:p>
            <a:pPr indent="0" lvl="0" marL="0" marR="0" rtl="0" algn="ctr">
              <a:lnSpc>
                <a:spcPct val="120000"/>
              </a:lnSpc>
              <a:spcBef>
                <a:spcPts val="0"/>
              </a:spcBef>
              <a:spcAft>
                <a:spcPts val="0"/>
              </a:spcAft>
              <a:buClr>
                <a:srgbClr val="000000"/>
              </a:buClr>
              <a:buSzPts val="700"/>
              <a:buFont typeface="Arial"/>
              <a:buNone/>
            </a:pPr>
            <a:r>
              <a:rPr b="1" lang="en" sz="900">
                <a:latin typeface="Raleway"/>
                <a:ea typeface="Raleway"/>
                <a:cs typeface="Raleway"/>
                <a:sym typeface="Raleway"/>
              </a:rPr>
              <a:t>Unlimited Plan</a:t>
            </a:r>
            <a:endParaRPr b="1" i="0" sz="900" u="none" cap="none" strike="noStrike">
              <a:solidFill>
                <a:srgbClr val="000000"/>
              </a:solidFill>
              <a:latin typeface="Raleway"/>
              <a:ea typeface="Raleway"/>
              <a:cs typeface="Raleway"/>
              <a:sym typeface="Raleway"/>
            </a:endParaRPr>
          </a:p>
        </p:txBody>
      </p:sp>
      <p:sp>
        <p:nvSpPr>
          <p:cNvPr id="703" name="Google Shape;703;p45"/>
          <p:cNvSpPr txBox="1"/>
          <p:nvPr/>
        </p:nvSpPr>
        <p:spPr>
          <a:xfrm>
            <a:off x="166100" y="4814375"/>
            <a:ext cx="3800400" cy="158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 sz="800">
                <a:solidFill>
                  <a:srgbClr val="595959"/>
                </a:solidFill>
                <a:latin typeface="Raleway"/>
                <a:ea typeface="Raleway"/>
                <a:cs typeface="Raleway"/>
                <a:sym typeface="Raleway"/>
              </a:rPr>
              <a:t>*Starter Plan benefits may differ from the current app display and will take effect on October 9, 2025.</a:t>
            </a:r>
            <a:endParaRPr i="1" sz="800">
              <a:solidFill>
                <a:srgbClr val="595959"/>
              </a:solidFill>
              <a:latin typeface="Raleway"/>
              <a:ea typeface="Raleway"/>
              <a:cs typeface="Raleway"/>
              <a:sym typeface="Raleway"/>
            </a:endParaRPr>
          </a:p>
        </p:txBody>
      </p:sp>
      <p:sp>
        <p:nvSpPr>
          <p:cNvPr id="704" name="Google Shape;704;p45"/>
          <p:cNvSpPr/>
          <p:nvPr/>
        </p:nvSpPr>
        <p:spPr>
          <a:xfrm>
            <a:off x="4122482" y="4059210"/>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705" name="Google Shape;705;p45"/>
          <p:cNvSpPr/>
          <p:nvPr/>
        </p:nvSpPr>
        <p:spPr>
          <a:xfrm>
            <a:off x="4122482" y="4364010"/>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706" name="Google Shape;706;p45"/>
          <p:cNvSpPr/>
          <p:nvPr/>
        </p:nvSpPr>
        <p:spPr>
          <a:xfrm>
            <a:off x="4122482" y="4668810"/>
            <a:ext cx="5716800" cy="27000"/>
          </a:xfrm>
          <a:prstGeom prst="rect">
            <a:avLst/>
          </a:prstGeom>
          <a:solidFill>
            <a:srgbClr val="F5F2EF"/>
          </a:solid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707" name="Google Shape;707;p45"/>
          <p:cNvSpPr txBox="1"/>
          <p:nvPr/>
        </p:nvSpPr>
        <p:spPr>
          <a:xfrm>
            <a:off x="4122478" y="1149700"/>
            <a:ext cx="16320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Pricing</a:t>
            </a:r>
            <a:endParaRPr sz="1000">
              <a:solidFill>
                <a:schemeClr val="dk1"/>
              </a:solidFill>
              <a:latin typeface="Raleway"/>
              <a:ea typeface="Raleway"/>
              <a:cs typeface="Raleway"/>
              <a:sym typeface="Raleway"/>
            </a:endParaRPr>
          </a:p>
        </p:txBody>
      </p:sp>
      <p:sp>
        <p:nvSpPr>
          <p:cNvPr id="708" name="Google Shape;708;p45"/>
          <p:cNvSpPr txBox="1"/>
          <p:nvPr/>
        </p:nvSpPr>
        <p:spPr>
          <a:xfrm>
            <a:off x="6222853" y="1149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Free</a:t>
            </a:r>
            <a:endParaRPr sz="1000">
              <a:solidFill>
                <a:srgbClr val="595959"/>
              </a:solidFill>
              <a:latin typeface="Raleway"/>
              <a:ea typeface="Raleway"/>
              <a:cs typeface="Raleway"/>
              <a:sym typeface="Raleway"/>
            </a:endParaRPr>
          </a:p>
        </p:txBody>
      </p:sp>
      <p:sp>
        <p:nvSpPr>
          <p:cNvPr id="709" name="Google Shape;709;p45"/>
          <p:cNvSpPr txBox="1"/>
          <p:nvPr/>
        </p:nvSpPr>
        <p:spPr>
          <a:xfrm>
            <a:off x="7423003" y="1149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$99.99/yr</a:t>
            </a:r>
            <a:endParaRPr sz="1000">
              <a:solidFill>
                <a:srgbClr val="595959"/>
              </a:solidFill>
              <a:latin typeface="Raleway"/>
              <a:ea typeface="Raleway"/>
              <a:cs typeface="Raleway"/>
              <a:sym typeface="Raleway"/>
            </a:endParaRPr>
          </a:p>
        </p:txBody>
      </p:sp>
      <p:sp>
        <p:nvSpPr>
          <p:cNvPr id="710" name="Google Shape;710;p45"/>
          <p:cNvSpPr txBox="1"/>
          <p:nvPr/>
        </p:nvSpPr>
        <p:spPr>
          <a:xfrm>
            <a:off x="8708878" y="1149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$239.99/yr</a:t>
            </a:r>
            <a:endParaRPr sz="1000">
              <a:solidFill>
                <a:srgbClr val="595959"/>
              </a:solidFill>
              <a:latin typeface="Raleway"/>
              <a:ea typeface="Raleway"/>
              <a:cs typeface="Raleway"/>
              <a:sym typeface="Raleway"/>
            </a:endParaRPr>
          </a:p>
        </p:txBody>
      </p:sp>
      <p:sp>
        <p:nvSpPr>
          <p:cNvPr id="711" name="Google Shape;711;p45"/>
          <p:cNvSpPr txBox="1"/>
          <p:nvPr/>
        </p:nvSpPr>
        <p:spPr>
          <a:xfrm>
            <a:off x="4122394" y="1454500"/>
            <a:ext cx="18054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Transcription Minutes</a:t>
            </a:r>
            <a:endParaRPr sz="1000">
              <a:solidFill>
                <a:schemeClr val="dk1"/>
              </a:solidFill>
              <a:latin typeface="Raleway"/>
              <a:ea typeface="Raleway"/>
              <a:cs typeface="Raleway"/>
              <a:sym typeface="Raleway"/>
            </a:endParaRPr>
          </a:p>
        </p:txBody>
      </p:sp>
      <p:sp>
        <p:nvSpPr>
          <p:cNvPr id="712" name="Google Shape;712;p45"/>
          <p:cNvSpPr txBox="1"/>
          <p:nvPr/>
        </p:nvSpPr>
        <p:spPr>
          <a:xfrm>
            <a:off x="6222853" y="14466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300/mo</a:t>
            </a:r>
            <a:endParaRPr sz="1000">
              <a:solidFill>
                <a:srgbClr val="595959"/>
              </a:solidFill>
              <a:latin typeface="Raleway"/>
              <a:ea typeface="Raleway"/>
              <a:cs typeface="Raleway"/>
              <a:sym typeface="Raleway"/>
            </a:endParaRPr>
          </a:p>
        </p:txBody>
      </p:sp>
      <p:sp>
        <p:nvSpPr>
          <p:cNvPr id="713" name="Google Shape;713;p45"/>
          <p:cNvSpPr txBox="1"/>
          <p:nvPr/>
        </p:nvSpPr>
        <p:spPr>
          <a:xfrm>
            <a:off x="7423003" y="14466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1200/mo</a:t>
            </a:r>
            <a:endParaRPr sz="1000">
              <a:solidFill>
                <a:srgbClr val="595959"/>
              </a:solidFill>
              <a:latin typeface="Raleway"/>
              <a:ea typeface="Raleway"/>
              <a:cs typeface="Raleway"/>
              <a:sym typeface="Raleway"/>
            </a:endParaRPr>
          </a:p>
        </p:txBody>
      </p:sp>
      <p:sp>
        <p:nvSpPr>
          <p:cNvPr id="714" name="Google Shape;714;p45"/>
          <p:cNvSpPr txBox="1"/>
          <p:nvPr/>
        </p:nvSpPr>
        <p:spPr>
          <a:xfrm>
            <a:off x="8708878" y="14466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rgbClr val="595959"/>
                </a:solidFill>
                <a:latin typeface="Raleway"/>
                <a:ea typeface="Raleway"/>
                <a:cs typeface="Raleway"/>
                <a:sym typeface="Raleway"/>
              </a:rPr>
              <a:t>Unlimited</a:t>
            </a:r>
            <a:endParaRPr sz="1000">
              <a:solidFill>
                <a:srgbClr val="595959"/>
              </a:solidFill>
              <a:latin typeface="Raleway"/>
              <a:ea typeface="Raleway"/>
              <a:cs typeface="Raleway"/>
              <a:sym typeface="Raleway"/>
            </a:endParaRPr>
          </a:p>
        </p:txBody>
      </p:sp>
      <p:sp>
        <p:nvSpPr>
          <p:cNvPr id="715" name="Google Shape;715;p45"/>
          <p:cNvSpPr txBox="1"/>
          <p:nvPr/>
        </p:nvSpPr>
        <p:spPr>
          <a:xfrm>
            <a:off x="4122478" y="1759300"/>
            <a:ext cx="18054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Speaker Labels</a:t>
            </a:r>
            <a:endParaRPr sz="1000">
              <a:solidFill>
                <a:schemeClr val="dk1"/>
              </a:solidFill>
              <a:latin typeface="Raleway"/>
              <a:ea typeface="Raleway"/>
              <a:cs typeface="Raleway"/>
              <a:sym typeface="Raleway"/>
            </a:endParaRPr>
          </a:p>
        </p:txBody>
      </p:sp>
      <p:sp>
        <p:nvSpPr>
          <p:cNvPr id="716" name="Google Shape;716;p45"/>
          <p:cNvSpPr txBox="1"/>
          <p:nvPr/>
        </p:nvSpPr>
        <p:spPr>
          <a:xfrm>
            <a:off x="6222853" y="17514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17" name="Google Shape;717;p45"/>
          <p:cNvSpPr txBox="1"/>
          <p:nvPr/>
        </p:nvSpPr>
        <p:spPr>
          <a:xfrm>
            <a:off x="7423003" y="17514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18" name="Google Shape;718;p45"/>
          <p:cNvSpPr txBox="1"/>
          <p:nvPr/>
        </p:nvSpPr>
        <p:spPr>
          <a:xfrm>
            <a:off x="8708878" y="17514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19" name="Google Shape;719;p45"/>
          <p:cNvSpPr txBox="1"/>
          <p:nvPr/>
        </p:nvSpPr>
        <p:spPr>
          <a:xfrm>
            <a:off x="4122478" y="2040475"/>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Multimodal Input </a:t>
            </a:r>
            <a:r>
              <a:rPr lang="en" sz="400">
                <a:solidFill>
                  <a:schemeClr val="dk1"/>
                </a:solidFill>
                <a:latin typeface="Raleway"/>
                <a:ea typeface="Raleway"/>
                <a:cs typeface="Raleway"/>
                <a:sym typeface="Raleway"/>
              </a:rPr>
              <a:t>(Beta)</a:t>
            </a:r>
            <a:endParaRPr sz="400">
              <a:solidFill>
                <a:schemeClr val="dk1"/>
              </a:solidFill>
              <a:latin typeface="Raleway"/>
              <a:ea typeface="Raleway"/>
              <a:cs typeface="Raleway"/>
              <a:sym typeface="Raleway"/>
            </a:endParaRPr>
          </a:p>
        </p:txBody>
      </p:sp>
      <p:sp>
        <p:nvSpPr>
          <p:cNvPr id="720" name="Google Shape;720;p45"/>
          <p:cNvSpPr txBox="1"/>
          <p:nvPr/>
        </p:nvSpPr>
        <p:spPr>
          <a:xfrm>
            <a:off x="7423003" y="20562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21" name="Google Shape;721;p45"/>
          <p:cNvSpPr txBox="1"/>
          <p:nvPr/>
        </p:nvSpPr>
        <p:spPr>
          <a:xfrm>
            <a:off x="8708878" y="20562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22" name="Google Shape;722;p45"/>
          <p:cNvSpPr txBox="1"/>
          <p:nvPr/>
        </p:nvSpPr>
        <p:spPr>
          <a:xfrm>
            <a:off x="4122478" y="2345275"/>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LLM Models</a:t>
            </a:r>
            <a:endParaRPr sz="1000">
              <a:solidFill>
                <a:schemeClr val="dk1"/>
              </a:solidFill>
              <a:latin typeface="Raleway"/>
              <a:ea typeface="Raleway"/>
              <a:cs typeface="Raleway"/>
              <a:sym typeface="Raleway"/>
            </a:endParaRPr>
          </a:p>
        </p:txBody>
      </p:sp>
      <p:sp>
        <p:nvSpPr>
          <p:cNvPr id="723" name="Google Shape;723;p45"/>
          <p:cNvSpPr txBox="1"/>
          <p:nvPr/>
        </p:nvSpPr>
        <p:spPr>
          <a:xfrm>
            <a:off x="6222853" y="23610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latin typeface="Raleway"/>
                <a:ea typeface="Raleway"/>
                <a:cs typeface="Raleway"/>
                <a:sym typeface="Raleway"/>
              </a:rPr>
              <a:t>GPT-5, Gemini 2.5 Pro, Claude Sonnet 4…</a:t>
            </a:r>
            <a:endParaRPr sz="600">
              <a:latin typeface="Raleway"/>
              <a:ea typeface="Raleway"/>
              <a:cs typeface="Raleway"/>
              <a:sym typeface="Raleway"/>
            </a:endParaRPr>
          </a:p>
        </p:txBody>
      </p:sp>
      <p:sp>
        <p:nvSpPr>
          <p:cNvPr id="724" name="Google Shape;724;p45"/>
          <p:cNvSpPr txBox="1"/>
          <p:nvPr/>
        </p:nvSpPr>
        <p:spPr>
          <a:xfrm>
            <a:off x="7423003" y="23610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latin typeface="Raleway"/>
                <a:ea typeface="Raleway"/>
                <a:cs typeface="Raleway"/>
                <a:sym typeface="Raleway"/>
              </a:rPr>
              <a:t>GPT-5, Gemini 2.5 Pro, Claude Sonnet 4…</a:t>
            </a:r>
            <a:endParaRPr sz="600">
              <a:latin typeface="Raleway"/>
              <a:ea typeface="Raleway"/>
              <a:cs typeface="Raleway"/>
              <a:sym typeface="Raleway"/>
            </a:endParaRPr>
          </a:p>
        </p:txBody>
      </p:sp>
      <p:sp>
        <p:nvSpPr>
          <p:cNvPr id="725" name="Google Shape;725;p45"/>
          <p:cNvSpPr txBox="1"/>
          <p:nvPr/>
        </p:nvSpPr>
        <p:spPr>
          <a:xfrm>
            <a:off x="8708878" y="2361000"/>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latin typeface="Raleway"/>
                <a:ea typeface="Raleway"/>
                <a:cs typeface="Raleway"/>
                <a:sym typeface="Raleway"/>
              </a:rPr>
              <a:t>GPT-5, Gemini 2.5 Pro, Claude Sonnet 4…</a:t>
            </a:r>
            <a:endParaRPr sz="600">
              <a:latin typeface="Raleway"/>
              <a:ea typeface="Raleway"/>
              <a:cs typeface="Raleway"/>
              <a:sym typeface="Raleway"/>
            </a:endParaRPr>
          </a:p>
        </p:txBody>
      </p:sp>
      <p:sp>
        <p:nvSpPr>
          <p:cNvPr id="726" name="Google Shape;726;p45"/>
          <p:cNvSpPr txBox="1"/>
          <p:nvPr/>
        </p:nvSpPr>
        <p:spPr>
          <a:xfrm>
            <a:off x="6218091" y="263431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27" name="Google Shape;727;p45"/>
          <p:cNvSpPr txBox="1"/>
          <p:nvPr/>
        </p:nvSpPr>
        <p:spPr>
          <a:xfrm>
            <a:off x="7418241" y="263431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28" name="Google Shape;728;p45"/>
          <p:cNvSpPr txBox="1"/>
          <p:nvPr/>
        </p:nvSpPr>
        <p:spPr>
          <a:xfrm>
            <a:off x="8704116" y="263431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29" name="Google Shape;729;p45"/>
          <p:cNvSpPr txBox="1"/>
          <p:nvPr/>
        </p:nvSpPr>
        <p:spPr>
          <a:xfrm>
            <a:off x="4122478" y="2954875"/>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Summary Templates</a:t>
            </a:r>
            <a:endParaRPr sz="1000">
              <a:solidFill>
                <a:schemeClr val="dk1"/>
              </a:solidFill>
              <a:latin typeface="Raleway"/>
              <a:ea typeface="Raleway"/>
              <a:cs typeface="Raleway"/>
              <a:sym typeface="Raleway"/>
            </a:endParaRPr>
          </a:p>
        </p:txBody>
      </p:sp>
      <p:sp>
        <p:nvSpPr>
          <p:cNvPr id="730" name="Google Shape;730;p45"/>
          <p:cNvSpPr txBox="1"/>
          <p:nvPr/>
        </p:nvSpPr>
        <p:spPr>
          <a:xfrm>
            <a:off x="6222853" y="293123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Raleway"/>
                <a:ea typeface="Raleway"/>
                <a:cs typeface="Raleway"/>
                <a:sym typeface="Raleway"/>
              </a:rPr>
              <a:t>10,000+</a:t>
            </a:r>
            <a:endParaRPr sz="800">
              <a:latin typeface="Raleway"/>
              <a:ea typeface="Raleway"/>
              <a:cs typeface="Raleway"/>
              <a:sym typeface="Raleway"/>
            </a:endParaRPr>
          </a:p>
        </p:txBody>
      </p:sp>
      <p:sp>
        <p:nvSpPr>
          <p:cNvPr id="731" name="Google Shape;731;p45"/>
          <p:cNvSpPr txBox="1"/>
          <p:nvPr/>
        </p:nvSpPr>
        <p:spPr>
          <a:xfrm>
            <a:off x="7423003" y="293123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Raleway"/>
                <a:ea typeface="Raleway"/>
                <a:cs typeface="Raleway"/>
                <a:sym typeface="Raleway"/>
              </a:rPr>
              <a:t>10,000+</a:t>
            </a:r>
            <a:endParaRPr sz="800">
              <a:latin typeface="Raleway"/>
              <a:ea typeface="Raleway"/>
              <a:cs typeface="Raleway"/>
              <a:sym typeface="Raleway"/>
            </a:endParaRPr>
          </a:p>
        </p:txBody>
      </p:sp>
      <p:sp>
        <p:nvSpPr>
          <p:cNvPr id="732" name="Google Shape;732;p45"/>
          <p:cNvSpPr txBox="1"/>
          <p:nvPr/>
        </p:nvSpPr>
        <p:spPr>
          <a:xfrm>
            <a:off x="8708878" y="293123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Raleway"/>
                <a:ea typeface="Raleway"/>
                <a:cs typeface="Raleway"/>
                <a:sym typeface="Raleway"/>
              </a:rPr>
              <a:t>10,000+</a:t>
            </a:r>
            <a:endParaRPr sz="800">
              <a:latin typeface="Raleway"/>
              <a:ea typeface="Raleway"/>
              <a:cs typeface="Raleway"/>
              <a:sym typeface="Raleway"/>
            </a:endParaRPr>
          </a:p>
        </p:txBody>
      </p:sp>
      <p:sp>
        <p:nvSpPr>
          <p:cNvPr id="733" name="Google Shape;733;p45"/>
          <p:cNvSpPr txBox="1"/>
          <p:nvPr/>
        </p:nvSpPr>
        <p:spPr>
          <a:xfrm>
            <a:off x="4122169" y="32281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Custom Templates</a:t>
            </a:r>
            <a:endParaRPr sz="1000">
              <a:solidFill>
                <a:schemeClr val="dk1"/>
              </a:solidFill>
              <a:latin typeface="Raleway"/>
              <a:ea typeface="Raleway"/>
              <a:cs typeface="Raleway"/>
              <a:sym typeface="Raleway"/>
            </a:endParaRPr>
          </a:p>
        </p:txBody>
      </p:sp>
      <p:sp>
        <p:nvSpPr>
          <p:cNvPr id="734" name="Google Shape;734;p45"/>
          <p:cNvSpPr txBox="1"/>
          <p:nvPr/>
        </p:nvSpPr>
        <p:spPr>
          <a:xfrm>
            <a:off x="6217988" y="322816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1"/>
                </a:solidFill>
                <a:latin typeface="Raleway"/>
                <a:ea typeface="Raleway"/>
                <a:cs typeface="Raleway"/>
                <a:sym typeface="Raleway"/>
              </a:rPr>
              <a:t>✅</a:t>
            </a:r>
            <a:endParaRPr sz="1000">
              <a:latin typeface="Raleway"/>
              <a:ea typeface="Raleway"/>
              <a:cs typeface="Raleway"/>
              <a:sym typeface="Raleway"/>
            </a:endParaRPr>
          </a:p>
        </p:txBody>
      </p:sp>
      <p:sp>
        <p:nvSpPr>
          <p:cNvPr id="735" name="Google Shape;735;p45"/>
          <p:cNvSpPr txBox="1"/>
          <p:nvPr/>
        </p:nvSpPr>
        <p:spPr>
          <a:xfrm>
            <a:off x="7418138" y="322816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36" name="Google Shape;736;p45"/>
          <p:cNvSpPr txBox="1"/>
          <p:nvPr/>
        </p:nvSpPr>
        <p:spPr>
          <a:xfrm>
            <a:off x="8704013" y="322816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37" name="Google Shape;737;p45"/>
          <p:cNvSpPr txBox="1"/>
          <p:nvPr/>
        </p:nvSpPr>
        <p:spPr>
          <a:xfrm>
            <a:off x="4112769" y="263431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Multidimensional Summaries </a:t>
            </a:r>
            <a:r>
              <a:rPr lang="en" sz="400">
                <a:solidFill>
                  <a:schemeClr val="dk1"/>
                </a:solidFill>
                <a:latin typeface="Raleway"/>
                <a:ea typeface="Raleway"/>
                <a:cs typeface="Raleway"/>
                <a:sym typeface="Raleway"/>
              </a:rPr>
              <a:t>(Beta)</a:t>
            </a:r>
            <a:endParaRPr sz="400">
              <a:solidFill>
                <a:schemeClr val="dk1"/>
              </a:solidFill>
              <a:latin typeface="Raleway"/>
              <a:ea typeface="Raleway"/>
              <a:cs typeface="Raleway"/>
              <a:sym typeface="Raleway"/>
            </a:endParaRPr>
          </a:p>
        </p:txBody>
      </p:sp>
      <p:sp>
        <p:nvSpPr>
          <p:cNvPr id="738" name="Google Shape;738;p45"/>
          <p:cNvSpPr txBox="1"/>
          <p:nvPr/>
        </p:nvSpPr>
        <p:spPr>
          <a:xfrm>
            <a:off x="6217988" y="35250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39" name="Google Shape;739;p45"/>
          <p:cNvSpPr txBox="1"/>
          <p:nvPr/>
        </p:nvSpPr>
        <p:spPr>
          <a:xfrm>
            <a:off x="7418138" y="35250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0" name="Google Shape;740;p45"/>
          <p:cNvSpPr txBox="1"/>
          <p:nvPr/>
        </p:nvSpPr>
        <p:spPr>
          <a:xfrm>
            <a:off x="8704013" y="35250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1" name="Google Shape;741;p45"/>
          <p:cNvSpPr txBox="1"/>
          <p:nvPr/>
        </p:nvSpPr>
        <p:spPr>
          <a:xfrm>
            <a:off x="4122169" y="38377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Audio Import</a:t>
            </a:r>
            <a:endParaRPr sz="1000">
              <a:solidFill>
                <a:schemeClr val="dk1"/>
              </a:solidFill>
              <a:latin typeface="Raleway"/>
              <a:ea typeface="Raleway"/>
              <a:cs typeface="Raleway"/>
              <a:sym typeface="Raleway"/>
            </a:endParaRPr>
          </a:p>
        </p:txBody>
      </p:sp>
      <p:sp>
        <p:nvSpPr>
          <p:cNvPr id="742" name="Google Shape;742;p45"/>
          <p:cNvSpPr txBox="1"/>
          <p:nvPr/>
        </p:nvSpPr>
        <p:spPr>
          <a:xfrm>
            <a:off x="6217988" y="38298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3" name="Google Shape;743;p45"/>
          <p:cNvSpPr txBox="1"/>
          <p:nvPr/>
        </p:nvSpPr>
        <p:spPr>
          <a:xfrm>
            <a:off x="7418138" y="38298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4" name="Google Shape;744;p45"/>
          <p:cNvSpPr txBox="1"/>
          <p:nvPr/>
        </p:nvSpPr>
        <p:spPr>
          <a:xfrm>
            <a:off x="8704013" y="38298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5" name="Google Shape;745;p45"/>
          <p:cNvSpPr txBox="1"/>
          <p:nvPr/>
        </p:nvSpPr>
        <p:spPr>
          <a:xfrm>
            <a:off x="4122169" y="47521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Share &amp; Export</a:t>
            </a:r>
            <a:endParaRPr sz="1000">
              <a:solidFill>
                <a:schemeClr val="dk1"/>
              </a:solidFill>
              <a:latin typeface="Raleway"/>
              <a:ea typeface="Raleway"/>
              <a:cs typeface="Raleway"/>
              <a:sym typeface="Raleway"/>
            </a:endParaRPr>
          </a:p>
        </p:txBody>
      </p:sp>
      <p:sp>
        <p:nvSpPr>
          <p:cNvPr id="746" name="Google Shape;746;p45"/>
          <p:cNvSpPr txBox="1"/>
          <p:nvPr/>
        </p:nvSpPr>
        <p:spPr>
          <a:xfrm>
            <a:off x="6217988" y="47442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7" name="Google Shape;747;p45"/>
          <p:cNvSpPr txBox="1"/>
          <p:nvPr/>
        </p:nvSpPr>
        <p:spPr>
          <a:xfrm>
            <a:off x="7418138" y="47442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8" name="Google Shape;748;p45"/>
          <p:cNvSpPr txBox="1"/>
          <p:nvPr/>
        </p:nvSpPr>
        <p:spPr>
          <a:xfrm>
            <a:off x="8704013" y="47442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49" name="Google Shape;749;p45"/>
          <p:cNvSpPr txBox="1"/>
          <p:nvPr/>
        </p:nvSpPr>
        <p:spPr>
          <a:xfrm>
            <a:off x="4122169" y="41425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Smart Audio Trimming</a:t>
            </a:r>
            <a:endParaRPr sz="1000">
              <a:solidFill>
                <a:schemeClr val="dk1"/>
              </a:solidFill>
              <a:latin typeface="Raleway"/>
              <a:ea typeface="Raleway"/>
              <a:cs typeface="Raleway"/>
              <a:sym typeface="Raleway"/>
            </a:endParaRPr>
          </a:p>
        </p:txBody>
      </p:sp>
      <p:sp>
        <p:nvSpPr>
          <p:cNvPr id="750" name="Google Shape;750;p45"/>
          <p:cNvSpPr txBox="1"/>
          <p:nvPr/>
        </p:nvSpPr>
        <p:spPr>
          <a:xfrm>
            <a:off x="4122169" y="44473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Privacy &amp; Security</a:t>
            </a:r>
            <a:endParaRPr sz="1000">
              <a:solidFill>
                <a:schemeClr val="dk1"/>
              </a:solidFill>
              <a:latin typeface="Raleway"/>
              <a:ea typeface="Raleway"/>
              <a:cs typeface="Raleway"/>
              <a:sym typeface="Raleway"/>
            </a:endParaRPr>
          </a:p>
        </p:txBody>
      </p:sp>
      <p:sp>
        <p:nvSpPr>
          <p:cNvPr id="751" name="Google Shape;751;p45"/>
          <p:cNvSpPr txBox="1"/>
          <p:nvPr/>
        </p:nvSpPr>
        <p:spPr>
          <a:xfrm>
            <a:off x="5965248" y="4439500"/>
            <a:ext cx="15651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Raleway"/>
                <a:ea typeface="Raleway"/>
                <a:cs typeface="Raleway"/>
                <a:sym typeface="Raleway"/>
              </a:rPr>
              <a:t> ISO 27001/27701, GDPR, </a:t>
            </a:r>
            <a:endParaRPr sz="700">
              <a:latin typeface="Raleway"/>
              <a:ea typeface="Raleway"/>
              <a:cs typeface="Raleway"/>
              <a:sym typeface="Raleway"/>
            </a:endParaRPr>
          </a:p>
          <a:p>
            <a:pPr indent="0" lvl="0" marL="0" rtl="0" algn="ctr">
              <a:spcBef>
                <a:spcPts val="0"/>
              </a:spcBef>
              <a:spcAft>
                <a:spcPts val="0"/>
              </a:spcAft>
              <a:buNone/>
            </a:pPr>
            <a:r>
              <a:rPr lang="en" sz="700">
                <a:latin typeface="Raleway"/>
                <a:ea typeface="Raleway"/>
                <a:cs typeface="Raleway"/>
                <a:sym typeface="Raleway"/>
              </a:rPr>
              <a:t>HIPAA, SOC II, EN 18031</a:t>
            </a:r>
            <a:endParaRPr sz="700">
              <a:latin typeface="Raleway"/>
              <a:ea typeface="Raleway"/>
              <a:cs typeface="Raleway"/>
              <a:sym typeface="Raleway"/>
            </a:endParaRPr>
          </a:p>
        </p:txBody>
      </p:sp>
      <p:sp>
        <p:nvSpPr>
          <p:cNvPr id="752" name="Google Shape;752;p45"/>
          <p:cNvSpPr txBox="1"/>
          <p:nvPr/>
        </p:nvSpPr>
        <p:spPr>
          <a:xfrm>
            <a:off x="6217988" y="4134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53" name="Google Shape;753;p45"/>
          <p:cNvSpPr txBox="1"/>
          <p:nvPr/>
        </p:nvSpPr>
        <p:spPr>
          <a:xfrm>
            <a:off x="7418138" y="4134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54" name="Google Shape;754;p45"/>
          <p:cNvSpPr txBox="1"/>
          <p:nvPr/>
        </p:nvSpPr>
        <p:spPr>
          <a:xfrm>
            <a:off x="8704013" y="4134688"/>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pic>
        <p:nvPicPr>
          <p:cNvPr descr=" " id="755" name="Google Shape;755;p45"/>
          <p:cNvPicPr preferRelativeResize="0"/>
          <p:nvPr/>
        </p:nvPicPr>
        <p:blipFill rotWithShape="1">
          <a:blip r:embed="rId6">
            <a:alphaModFix/>
          </a:blip>
          <a:srcRect b="0" l="0" r="0" t="0"/>
          <a:stretch/>
        </p:blipFill>
        <p:spPr>
          <a:xfrm>
            <a:off x="251591" y="3551735"/>
            <a:ext cx="2048327" cy="22578"/>
          </a:xfrm>
          <a:prstGeom prst="rect">
            <a:avLst/>
          </a:prstGeom>
          <a:noFill/>
          <a:ln>
            <a:noFill/>
          </a:ln>
        </p:spPr>
      </p:pic>
      <p:sp>
        <p:nvSpPr>
          <p:cNvPr id="756" name="Google Shape;756;p45"/>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757" name="Google Shape;757;p45"/>
          <p:cNvSpPr txBox="1"/>
          <p:nvPr/>
        </p:nvSpPr>
        <p:spPr>
          <a:xfrm>
            <a:off x="6222941" y="2040463"/>
            <a:ext cx="11184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latin typeface="Raleway"/>
                <a:ea typeface="Raleway"/>
                <a:cs typeface="Raleway"/>
                <a:sym typeface="Raleway"/>
              </a:rPr>
              <a:t>✅</a:t>
            </a:r>
            <a:endParaRPr sz="1000">
              <a:latin typeface="Raleway"/>
              <a:ea typeface="Raleway"/>
              <a:cs typeface="Raleway"/>
              <a:sym typeface="Raleway"/>
            </a:endParaRPr>
          </a:p>
        </p:txBody>
      </p:sp>
      <p:sp>
        <p:nvSpPr>
          <p:cNvPr id="758" name="Google Shape;758;p45"/>
          <p:cNvSpPr txBox="1"/>
          <p:nvPr/>
        </p:nvSpPr>
        <p:spPr>
          <a:xfrm>
            <a:off x="4122169" y="3532963"/>
            <a:ext cx="1987800" cy="18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Raleway"/>
                <a:ea typeface="Raleway"/>
                <a:cs typeface="Raleway"/>
                <a:sym typeface="Raleway"/>
              </a:rPr>
              <a:t>Ask Plaud </a:t>
            </a:r>
            <a:r>
              <a:rPr lang="en" sz="400">
                <a:solidFill>
                  <a:schemeClr val="dk1"/>
                </a:solidFill>
                <a:latin typeface="Raleway"/>
                <a:ea typeface="Raleway"/>
                <a:cs typeface="Raleway"/>
                <a:sym typeface="Raleway"/>
              </a:rPr>
              <a:t>(Beta)</a:t>
            </a:r>
            <a:endParaRPr sz="1000">
              <a:solidFill>
                <a:schemeClr val="dk1"/>
              </a:solidFill>
              <a:latin typeface="Raleway"/>
              <a:ea typeface="Raleway"/>
              <a:cs typeface="Raleway"/>
              <a:sym typeface="Raleway"/>
            </a:endParaRPr>
          </a:p>
        </p:txBody>
      </p:sp>
      <p:sp>
        <p:nvSpPr>
          <p:cNvPr id="759" name="Google Shape;759;p45"/>
          <p:cNvSpPr txBox="1"/>
          <p:nvPr/>
        </p:nvSpPr>
        <p:spPr>
          <a:xfrm>
            <a:off x="7194798" y="4435550"/>
            <a:ext cx="15651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Raleway"/>
                <a:ea typeface="Raleway"/>
                <a:cs typeface="Raleway"/>
                <a:sym typeface="Raleway"/>
              </a:rPr>
              <a:t> ISO 27001/27701, GDPR, </a:t>
            </a:r>
            <a:endParaRPr sz="700">
              <a:latin typeface="Raleway"/>
              <a:ea typeface="Raleway"/>
              <a:cs typeface="Raleway"/>
              <a:sym typeface="Raleway"/>
            </a:endParaRPr>
          </a:p>
          <a:p>
            <a:pPr indent="0" lvl="0" marL="0" rtl="0" algn="ctr">
              <a:spcBef>
                <a:spcPts val="0"/>
              </a:spcBef>
              <a:spcAft>
                <a:spcPts val="0"/>
              </a:spcAft>
              <a:buNone/>
            </a:pPr>
            <a:r>
              <a:rPr lang="en" sz="700">
                <a:latin typeface="Raleway"/>
                <a:ea typeface="Raleway"/>
                <a:cs typeface="Raleway"/>
                <a:sym typeface="Raleway"/>
              </a:rPr>
              <a:t>HIPAA, SOC II, EN 18031</a:t>
            </a:r>
            <a:endParaRPr sz="700">
              <a:latin typeface="Raleway"/>
              <a:ea typeface="Raleway"/>
              <a:cs typeface="Raleway"/>
              <a:sym typeface="Raleway"/>
            </a:endParaRPr>
          </a:p>
        </p:txBody>
      </p:sp>
      <p:sp>
        <p:nvSpPr>
          <p:cNvPr id="760" name="Google Shape;760;p45"/>
          <p:cNvSpPr txBox="1"/>
          <p:nvPr/>
        </p:nvSpPr>
        <p:spPr>
          <a:xfrm>
            <a:off x="8461898" y="4435550"/>
            <a:ext cx="1565100" cy="188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00">
                <a:latin typeface="Raleway"/>
                <a:ea typeface="Raleway"/>
                <a:cs typeface="Raleway"/>
                <a:sym typeface="Raleway"/>
              </a:rPr>
              <a:t> ISO 27001/27701, GDPR, </a:t>
            </a:r>
            <a:endParaRPr sz="700">
              <a:latin typeface="Raleway"/>
              <a:ea typeface="Raleway"/>
              <a:cs typeface="Raleway"/>
              <a:sym typeface="Raleway"/>
            </a:endParaRPr>
          </a:p>
          <a:p>
            <a:pPr indent="0" lvl="0" marL="0" rtl="0" algn="ctr">
              <a:spcBef>
                <a:spcPts val="0"/>
              </a:spcBef>
              <a:spcAft>
                <a:spcPts val="0"/>
              </a:spcAft>
              <a:buNone/>
            </a:pPr>
            <a:r>
              <a:rPr lang="en" sz="700">
                <a:latin typeface="Raleway"/>
                <a:ea typeface="Raleway"/>
                <a:cs typeface="Raleway"/>
                <a:sym typeface="Raleway"/>
              </a:rPr>
              <a:t>HIPAA, SOC II, EN 18031</a:t>
            </a:r>
            <a:endParaRPr sz="700">
              <a:latin typeface="Raleway"/>
              <a:ea typeface="Raleway"/>
              <a:cs typeface="Raleway"/>
              <a:sym typeface="Raleway"/>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3" name="Shape 103"/>
        <p:cNvGrpSpPr/>
        <p:nvPr/>
      </p:nvGrpSpPr>
      <p:grpSpPr>
        <a:xfrm>
          <a:off x="0" y="0"/>
          <a:ext cx="0" cy="0"/>
          <a:chOff x="0" y="0"/>
          <a:chExt cx="0" cy="0"/>
        </a:xfrm>
      </p:grpSpPr>
      <p:sp>
        <p:nvSpPr>
          <p:cNvPr id="104" name="Google Shape;104;p19"/>
          <p:cNvSpPr/>
          <p:nvPr/>
        </p:nvSpPr>
        <p:spPr>
          <a:xfrm>
            <a:off x="2755913" y="807152"/>
            <a:ext cx="4775400" cy="633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05" name="Google Shape;105;p19"/>
          <p:cNvSpPr/>
          <p:nvPr/>
        </p:nvSpPr>
        <p:spPr>
          <a:xfrm>
            <a:off x="649856" y="807150"/>
            <a:ext cx="8987400" cy="69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About Plaud</a:t>
            </a:r>
            <a:endParaRPr i="0" sz="4400" u="none" cap="none" strike="noStrike">
              <a:solidFill>
                <a:schemeClr val="dk1"/>
              </a:solidFill>
              <a:latin typeface="Raleway"/>
              <a:ea typeface="Raleway"/>
              <a:cs typeface="Raleway"/>
              <a:sym typeface="Raleway"/>
            </a:endParaRPr>
          </a:p>
        </p:txBody>
      </p:sp>
      <p:sp>
        <p:nvSpPr>
          <p:cNvPr id="106" name="Google Shape;106;p19"/>
          <p:cNvSpPr/>
          <p:nvPr/>
        </p:nvSpPr>
        <p:spPr>
          <a:xfrm>
            <a:off x="2717688" y="1764435"/>
            <a:ext cx="4851600" cy="270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lang="en" sz="1600">
                <a:latin typeface="Raleway"/>
                <a:ea typeface="Raleway"/>
                <a:cs typeface="Raleway"/>
                <a:sym typeface="Raleway"/>
              </a:rPr>
              <a:t>Amplify </a:t>
            </a:r>
            <a:r>
              <a:rPr lang="en" sz="1600">
                <a:latin typeface="Raleway"/>
                <a:ea typeface="Raleway"/>
                <a:cs typeface="Raleway"/>
                <a:sym typeface="Raleway"/>
              </a:rPr>
              <a:t>Human</a:t>
            </a:r>
            <a:r>
              <a:rPr lang="en" sz="1600">
                <a:latin typeface="Raleway"/>
                <a:ea typeface="Raleway"/>
                <a:cs typeface="Raleway"/>
                <a:sym typeface="Raleway"/>
              </a:rPr>
              <a:t> Intelligence</a:t>
            </a:r>
            <a:endParaRPr i="0" sz="1600" u="none" cap="none" strike="noStrike">
              <a:latin typeface="Raleway"/>
              <a:ea typeface="Raleway"/>
              <a:cs typeface="Raleway"/>
              <a:sym typeface="Raleway"/>
            </a:endParaRPr>
          </a:p>
        </p:txBody>
      </p:sp>
      <p:sp>
        <p:nvSpPr>
          <p:cNvPr id="107" name="Google Shape;107;p19"/>
          <p:cNvSpPr/>
          <p:nvPr/>
        </p:nvSpPr>
        <p:spPr>
          <a:xfrm>
            <a:off x="-1968500" y="2472267"/>
            <a:ext cx="16326000" cy="3282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8" name="Google Shape;108;p19"/>
          <p:cNvPicPr preferRelativeResize="0"/>
          <p:nvPr/>
        </p:nvPicPr>
        <p:blipFill rotWithShape="1">
          <a:blip r:embed="rId3">
            <a:alphaModFix/>
          </a:blip>
          <a:srcRect b="0" l="0" r="0" t="0"/>
          <a:stretch/>
        </p:blipFill>
        <p:spPr>
          <a:xfrm>
            <a:off x="-1968500" y="4019914"/>
            <a:ext cx="0" cy="186930"/>
          </a:xfrm>
          <a:prstGeom prst="rect">
            <a:avLst/>
          </a:prstGeom>
          <a:noFill/>
          <a:ln>
            <a:noFill/>
          </a:ln>
        </p:spPr>
      </p:pic>
      <p:pic>
        <p:nvPicPr>
          <p:cNvPr descr=" " id="109" name="Google Shape;109;p19"/>
          <p:cNvPicPr preferRelativeResize="0"/>
          <p:nvPr/>
        </p:nvPicPr>
        <p:blipFill rotWithShape="1">
          <a:blip r:embed="rId3">
            <a:alphaModFix/>
          </a:blip>
          <a:srcRect b="0" l="0" r="0" t="0"/>
          <a:stretch/>
        </p:blipFill>
        <p:spPr>
          <a:xfrm>
            <a:off x="-1641165" y="4019914"/>
            <a:ext cx="0" cy="186930"/>
          </a:xfrm>
          <a:prstGeom prst="rect">
            <a:avLst/>
          </a:prstGeom>
          <a:noFill/>
          <a:ln>
            <a:noFill/>
          </a:ln>
        </p:spPr>
      </p:pic>
      <p:pic>
        <p:nvPicPr>
          <p:cNvPr descr=" " id="110" name="Google Shape;110;p19"/>
          <p:cNvPicPr preferRelativeResize="0"/>
          <p:nvPr/>
        </p:nvPicPr>
        <p:blipFill rotWithShape="1">
          <a:blip r:embed="rId3">
            <a:alphaModFix/>
          </a:blip>
          <a:srcRect b="0" l="0" r="0" t="0"/>
          <a:stretch/>
        </p:blipFill>
        <p:spPr>
          <a:xfrm>
            <a:off x="-1313830" y="4019914"/>
            <a:ext cx="0" cy="186930"/>
          </a:xfrm>
          <a:prstGeom prst="rect">
            <a:avLst/>
          </a:prstGeom>
          <a:noFill/>
          <a:ln>
            <a:noFill/>
          </a:ln>
        </p:spPr>
      </p:pic>
      <p:pic>
        <p:nvPicPr>
          <p:cNvPr descr=" " id="111" name="Google Shape;111;p19"/>
          <p:cNvPicPr preferRelativeResize="0"/>
          <p:nvPr/>
        </p:nvPicPr>
        <p:blipFill rotWithShape="1">
          <a:blip r:embed="rId4">
            <a:alphaModFix/>
          </a:blip>
          <a:srcRect b="0" l="0" r="0" t="0"/>
          <a:stretch/>
        </p:blipFill>
        <p:spPr>
          <a:xfrm>
            <a:off x="0" y="3172951"/>
            <a:ext cx="1527593" cy="1671875"/>
          </a:xfrm>
          <a:prstGeom prst="rect">
            <a:avLst/>
          </a:prstGeom>
          <a:noFill/>
          <a:ln>
            <a:noFill/>
          </a:ln>
        </p:spPr>
      </p:pic>
      <p:pic>
        <p:nvPicPr>
          <p:cNvPr descr=" " id="112" name="Google Shape;112;p19"/>
          <p:cNvPicPr preferRelativeResize="0"/>
          <p:nvPr/>
        </p:nvPicPr>
        <p:blipFill rotWithShape="1">
          <a:blip r:embed="rId5">
            <a:alphaModFix/>
          </a:blip>
          <a:srcRect b="0" l="0" r="0" t="0"/>
          <a:stretch/>
        </p:blipFill>
        <p:spPr>
          <a:xfrm>
            <a:off x="2255348" y="4014651"/>
            <a:ext cx="11844" cy="197458"/>
          </a:xfrm>
          <a:prstGeom prst="rect">
            <a:avLst/>
          </a:prstGeom>
          <a:noFill/>
          <a:ln>
            <a:noFill/>
          </a:ln>
        </p:spPr>
      </p:pic>
      <p:pic>
        <p:nvPicPr>
          <p:cNvPr descr=" " id="113" name="Google Shape;113;p19"/>
          <p:cNvPicPr preferRelativeResize="0"/>
          <p:nvPr/>
        </p:nvPicPr>
        <p:blipFill rotWithShape="1">
          <a:blip r:embed="rId6">
            <a:alphaModFix/>
          </a:blip>
          <a:srcRect b="0" l="0" r="0" t="0"/>
          <a:stretch/>
        </p:blipFill>
        <p:spPr>
          <a:xfrm>
            <a:off x="2588605" y="2472267"/>
            <a:ext cx="2875588" cy="2374431"/>
          </a:xfrm>
          <a:prstGeom prst="rect">
            <a:avLst/>
          </a:prstGeom>
          <a:noFill/>
          <a:ln>
            <a:noFill/>
          </a:ln>
        </p:spPr>
      </p:pic>
      <p:pic>
        <p:nvPicPr>
          <p:cNvPr descr=" " id="114" name="Google Shape;114;p19"/>
          <p:cNvPicPr preferRelativeResize="0"/>
          <p:nvPr/>
        </p:nvPicPr>
        <p:blipFill rotWithShape="1">
          <a:blip r:embed="rId7">
            <a:alphaModFix/>
          </a:blip>
          <a:srcRect b="0" l="0" r="0" t="0"/>
          <a:stretch/>
        </p:blipFill>
        <p:spPr>
          <a:xfrm>
            <a:off x="6550512" y="3844921"/>
            <a:ext cx="11844" cy="536918"/>
          </a:xfrm>
          <a:prstGeom prst="rect">
            <a:avLst/>
          </a:prstGeom>
          <a:noFill/>
          <a:ln>
            <a:noFill/>
          </a:ln>
        </p:spPr>
      </p:pic>
      <p:pic>
        <p:nvPicPr>
          <p:cNvPr descr=" " id="115" name="Google Shape;115;p19"/>
          <p:cNvPicPr preferRelativeResize="0"/>
          <p:nvPr/>
        </p:nvPicPr>
        <p:blipFill rotWithShape="1">
          <a:blip r:embed="rId8">
            <a:alphaModFix/>
          </a:blip>
          <a:srcRect b="0" l="0" r="0" t="0"/>
          <a:stretch/>
        </p:blipFill>
        <p:spPr>
          <a:xfrm>
            <a:off x="6877847" y="4014651"/>
            <a:ext cx="11844" cy="197458"/>
          </a:xfrm>
          <a:prstGeom prst="rect">
            <a:avLst/>
          </a:prstGeom>
          <a:noFill/>
          <a:ln>
            <a:noFill/>
          </a:ln>
        </p:spPr>
      </p:pic>
      <p:pic>
        <p:nvPicPr>
          <p:cNvPr descr=" " id="116" name="Google Shape;116;p19"/>
          <p:cNvPicPr preferRelativeResize="0"/>
          <p:nvPr/>
        </p:nvPicPr>
        <p:blipFill rotWithShape="1">
          <a:blip r:embed="rId9">
            <a:alphaModFix/>
          </a:blip>
          <a:srcRect b="0" l="0" r="0" t="0"/>
          <a:stretch/>
        </p:blipFill>
        <p:spPr>
          <a:xfrm>
            <a:off x="9118247" y="3844921"/>
            <a:ext cx="11844" cy="536918"/>
          </a:xfrm>
          <a:prstGeom prst="rect">
            <a:avLst/>
          </a:prstGeom>
          <a:noFill/>
          <a:ln>
            <a:noFill/>
          </a:ln>
        </p:spPr>
      </p:pic>
      <p:pic>
        <p:nvPicPr>
          <p:cNvPr descr=" " id="117" name="Google Shape;117;p19"/>
          <p:cNvPicPr preferRelativeResize="0"/>
          <p:nvPr/>
        </p:nvPicPr>
        <p:blipFill rotWithShape="1">
          <a:blip r:embed="rId10">
            <a:alphaModFix/>
          </a:blip>
          <a:srcRect b="0" l="0" r="0" t="0"/>
          <a:stretch/>
        </p:blipFill>
        <p:spPr>
          <a:xfrm>
            <a:off x="9445582" y="4014651"/>
            <a:ext cx="11844" cy="197458"/>
          </a:xfrm>
          <a:prstGeom prst="rect">
            <a:avLst/>
          </a:prstGeom>
          <a:noFill/>
          <a:ln>
            <a:noFill/>
          </a:ln>
        </p:spPr>
      </p:pic>
      <p:pic>
        <p:nvPicPr>
          <p:cNvPr descr=" " id="118" name="Google Shape;118;p19"/>
          <p:cNvPicPr preferRelativeResize="0"/>
          <p:nvPr/>
        </p:nvPicPr>
        <p:blipFill rotWithShape="1">
          <a:blip r:embed="rId11">
            <a:alphaModFix/>
          </a:blip>
          <a:srcRect b="0" l="0" r="0" t="0"/>
          <a:stretch/>
        </p:blipFill>
        <p:spPr>
          <a:xfrm>
            <a:off x="9778839" y="3004076"/>
            <a:ext cx="401391" cy="1901712"/>
          </a:xfrm>
          <a:prstGeom prst="rect">
            <a:avLst/>
          </a:prstGeom>
          <a:noFill/>
          <a:ln>
            <a:noFill/>
          </a:ln>
        </p:spPr>
      </p:pic>
      <p:pic>
        <p:nvPicPr>
          <p:cNvPr descr=" " id="119" name="Google Shape;119;p19"/>
          <p:cNvPicPr preferRelativeResize="0"/>
          <p:nvPr/>
        </p:nvPicPr>
        <p:blipFill rotWithShape="1">
          <a:blip r:embed="rId12">
            <a:alphaModFix/>
          </a:blip>
          <a:srcRect b="0" l="0" r="0" t="0"/>
          <a:stretch/>
        </p:blipFill>
        <p:spPr>
          <a:xfrm>
            <a:off x="12724855" y="4019914"/>
            <a:ext cx="0" cy="186930"/>
          </a:xfrm>
          <a:prstGeom prst="rect">
            <a:avLst/>
          </a:prstGeom>
          <a:noFill/>
          <a:ln>
            <a:noFill/>
          </a:ln>
        </p:spPr>
      </p:pic>
      <p:pic>
        <p:nvPicPr>
          <p:cNvPr descr=" " id="120" name="Google Shape;120;p19"/>
          <p:cNvPicPr preferRelativeResize="0"/>
          <p:nvPr/>
        </p:nvPicPr>
        <p:blipFill rotWithShape="1">
          <a:blip r:embed="rId13">
            <a:alphaModFix/>
          </a:blip>
          <a:srcRect b="0" l="0" r="0" t="0"/>
          <a:stretch/>
        </p:blipFill>
        <p:spPr>
          <a:xfrm>
            <a:off x="4119336" y="1559860"/>
            <a:ext cx="1820735" cy="20069"/>
          </a:xfrm>
          <a:prstGeom prst="rect">
            <a:avLst/>
          </a:prstGeom>
          <a:noFill/>
          <a:ln>
            <a:noFill/>
          </a:ln>
        </p:spPr>
      </p:pic>
      <p:pic>
        <p:nvPicPr>
          <p:cNvPr id="121" name="Google Shape;121;p19"/>
          <p:cNvPicPr preferRelativeResize="0"/>
          <p:nvPr/>
        </p:nvPicPr>
        <p:blipFill rotWithShape="1">
          <a:blip r:embed="rId14">
            <a:alphaModFix/>
          </a:blip>
          <a:srcRect b="9940" l="0" r="0" t="28543"/>
          <a:stretch/>
        </p:blipFill>
        <p:spPr>
          <a:xfrm>
            <a:off x="7185400" y="3172950"/>
            <a:ext cx="1637100" cy="1509900"/>
          </a:xfrm>
          <a:prstGeom prst="roundRect">
            <a:avLst>
              <a:gd fmla="val 10759" name="adj"/>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765" name="Shape 765"/>
        <p:cNvGrpSpPr/>
        <p:nvPr/>
      </p:nvGrpSpPr>
      <p:grpSpPr>
        <a:xfrm>
          <a:off x="0" y="0"/>
          <a:ext cx="0" cy="0"/>
          <a:chOff x="0" y="0"/>
          <a:chExt cx="0" cy="0"/>
        </a:xfrm>
      </p:grpSpPr>
      <p:sp>
        <p:nvSpPr>
          <p:cNvPr id="766" name="Google Shape;766;p46"/>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67" name="Google Shape;767;p46"/>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768" name="Google Shape;768;p46"/>
          <p:cNvSpPr/>
          <p:nvPr/>
        </p:nvSpPr>
        <p:spPr>
          <a:xfrm>
            <a:off x="5734041" y="3401775"/>
            <a:ext cx="4443300" cy="1236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3400"/>
              <a:t>Main features of</a:t>
            </a:r>
            <a:endParaRPr sz="3400"/>
          </a:p>
          <a:p>
            <a:pPr indent="0" lvl="0" marL="0" marR="0" rtl="0" algn="l">
              <a:lnSpc>
                <a:spcPct val="100000"/>
              </a:lnSpc>
              <a:spcBef>
                <a:spcPts val="0"/>
              </a:spcBef>
              <a:spcAft>
                <a:spcPts val="0"/>
              </a:spcAft>
              <a:buClr>
                <a:srgbClr val="000000"/>
              </a:buClr>
              <a:buSzPts val="4400"/>
              <a:buFont typeface="Arial"/>
              <a:buNone/>
            </a:pPr>
            <a:r>
              <a:rPr lang="en" sz="3400"/>
              <a:t>Plaud Intelligence</a:t>
            </a:r>
            <a:endParaRPr sz="3400"/>
          </a:p>
        </p:txBody>
      </p:sp>
      <p:sp>
        <p:nvSpPr>
          <p:cNvPr id="769" name="Google Shape;769;p46"/>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70" name="Google Shape;770;p46"/>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771" name="Google Shape;771;p46"/>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Plaud Intelligence</a:t>
            </a:r>
            <a:endParaRPr b="0" i="0" sz="900" u="none" cap="none" strike="noStrike">
              <a:solidFill>
                <a:schemeClr val="dk1"/>
              </a:solidFill>
              <a:latin typeface="Calibri"/>
              <a:ea typeface="Calibri"/>
              <a:cs typeface="Calibri"/>
              <a:sym typeface="Calibri"/>
            </a:endParaRPr>
          </a:p>
        </p:txBody>
      </p:sp>
      <p:sp>
        <p:nvSpPr>
          <p:cNvPr id="772" name="Google Shape;772;p46"/>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Reviewer Guide</a:t>
            </a:r>
            <a:endParaRPr b="0" i="0" sz="900" u="none" cap="none" strike="noStrike">
              <a:solidFill>
                <a:schemeClr val="dk1"/>
              </a:solidFill>
              <a:latin typeface="Calibri"/>
              <a:ea typeface="Calibri"/>
              <a:cs typeface="Calibri"/>
              <a:sym typeface="Calibri"/>
            </a:endParaRPr>
          </a:p>
        </p:txBody>
      </p:sp>
      <p:pic>
        <p:nvPicPr>
          <p:cNvPr descr=" " id="773" name="Google Shape;773;p46"/>
          <p:cNvPicPr preferRelativeResize="0"/>
          <p:nvPr/>
        </p:nvPicPr>
        <p:blipFill rotWithShape="1">
          <a:blip r:embed="rId4">
            <a:alphaModFix/>
          </a:blip>
          <a:srcRect b="0" l="0" r="0" t="0"/>
          <a:stretch/>
        </p:blipFill>
        <p:spPr>
          <a:xfrm>
            <a:off x="5734053" y="4637772"/>
            <a:ext cx="2048327" cy="22578"/>
          </a:xfrm>
          <a:prstGeom prst="rect">
            <a:avLst/>
          </a:prstGeom>
          <a:noFill/>
          <a:ln>
            <a:noFill/>
          </a:ln>
        </p:spPr>
      </p:pic>
      <p:pic>
        <p:nvPicPr>
          <p:cNvPr id="774" name="Google Shape;774;p46"/>
          <p:cNvPicPr preferRelativeResize="0"/>
          <p:nvPr/>
        </p:nvPicPr>
        <p:blipFill rotWithShape="1">
          <a:blip r:embed="rId5">
            <a:alphaModFix/>
          </a:blip>
          <a:srcRect b="0" l="0" r="23442" t="0"/>
          <a:stretch/>
        </p:blipFill>
        <p:spPr>
          <a:xfrm>
            <a:off x="251575" y="553000"/>
            <a:ext cx="4891800" cy="4261800"/>
          </a:xfrm>
          <a:prstGeom prst="roundRect">
            <a:avLst>
              <a:gd fmla="val 1547" name="adj"/>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778" name="Shape 778"/>
        <p:cNvGrpSpPr/>
        <p:nvPr/>
      </p:nvGrpSpPr>
      <p:grpSpPr>
        <a:xfrm>
          <a:off x="0" y="0"/>
          <a:ext cx="0" cy="0"/>
          <a:chOff x="0" y="0"/>
          <a:chExt cx="0" cy="0"/>
        </a:xfrm>
      </p:grpSpPr>
      <p:sp>
        <p:nvSpPr>
          <p:cNvPr id="779" name="Google Shape;779;p47"/>
          <p:cNvSpPr txBox="1"/>
          <p:nvPr/>
        </p:nvSpPr>
        <p:spPr>
          <a:xfrm>
            <a:off x="166584" y="671925"/>
            <a:ext cx="82533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AI transcription</a:t>
            </a:r>
            <a:endParaRPr sz="3000">
              <a:solidFill>
                <a:schemeClr val="dk1"/>
              </a:solidFill>
              <a:latin typeface="Raleway"/>
              <a:ea typeface="Raleway"/>
              <a:cs typeface="Raleway"/>
              <a:sym typeface="Raleway"/>
            </a:endParaRPr>
          </a:p>
        </p:txBody>
      </p:sp>
      <p:pic>
        <p:nvPicPr>
          <p:cNvPr descr=" " id="780" name="Google Shape;780;p47"/>
          <p:cNvPicPr preferRelativeResize="0"/>
          <p:nvPr/>
        </p:nvPicPr>
        <p:blipFill rotWithShape="1">
          <a:blip r:embed="rId3">
            <a:alphaModFix/>
          </a:blip>
          <a:srcRect b="0" l="0" r="0" t="0"/>
          <a:stretch/>
        </p:blipFill>
        <p:spPr>
          <a:xfrm>
            <a:off x="251591" y="1265735"/>
            <a:ext cx="1820735" cy="20069"/>
          </a:xfrm>
          <a:prstGeom prst="rect">
            <a:avLst/>
          </a:prstGeom>
          <a:noFill/>
          <a:ln>
            <a:noFill/>
          </a:ln>
        </p:spPr>
      </p:pic>
      <p:sp>
        <p:nvSpPr>
          <p:cNvPr id="781" name="Google Shape;781;p47"/>
          <p:cNvSpPr txBox="1"/>
          <p:nvPr/>
        </p:nvSpPr>
        <p:spPr>
          <a:xfrm>
            <a:off x="166584" y="1285800"/>
            <a:ext cx="4812900" cy="498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a:solidFill>
                  <a:srgbClr val="2EB8FF"/>
                </a:solidFill>
                <a:latin typeface="Raleway"/>
                <a:ea typeface="Raleway"/>
                <a:cs typeface="Raleway"/>
                <a:sym typeface="Raleway"/>
              </a:rPr>
              <a:t>Reliable transcription for global professionals.</a:t>
            </a:r>
            <a:endParaRPr b="1">
              <a:solidFill>
                <a:srgbClr val="2EB8FF"/>
              </a:solidFill>
              <a:latin typeface="Raleway"/>
              <a:ea typeface="Raleway"/>
              <a:cs typeface="Raleway"/>
              <a:sym typeface="Raleway"/>
            </a:endParaRPr>
          </a:p>
          <a:p>
            <a:pPr indent="0" lvl="0" marL="0" rtl="0" algn="l">
              <a:lnSpc>
                <a:spcPct val="100000"/>
              </a:lnSpc>
              <a:spcBef>
                <a:spcPts val="1200"/>
              </a:spcBef>
              <a:spcAft>
                <a:spcPts val="1200"/>
              </a:spcAft>
              <a:buNone/>
            </a:pPr>
            <a:r>
              <a:t/>
            </a:r>
            <a:endParaRPr>
              <a:solidFill>
                <a:srgbClr val="595959"/>
              </a:solidFill>
              <a:latin typeface="Raleway"/>
              <a:ea typeface="Raleway"/>
              <a:cs typeface="Raleway"/>
              <a:sym typeface="Raleway"/>
            </a:endParaRPr>
          </a:p>
        </p:txBody>
      </p:sp>
      <p:pic>
        <p:nvPicPr>
          <p:cNvPr id="782" name="Google Shape;782;p47"/>
          <p:cNvPicPr preferRelativeResize="0"/>
          <p:nvPr/>
        </p:nvPicPr>
        <p:blipFill>
          <a:blip r:embed="rId4">
            <a:alphaModFix/>
          </a:blip>
          <a:stretch>
            <a:fillRect/>
          </a:stretch>
        </p:blipFill>
        <p:spPr>
          <a:xfrm>
            <a:off x="649270" y="1803675"/>
            <a:ext cx="8832276" cy="2768725"/>
          </a:xfrm>
          <a:prstGeom prst="rect">
            <a:avLst/>
          </a:prstGeom>
          <a:noFill/>
          <a:ln>
            <a:noFill/>
          </a:ln>
        </p:spPr>
      </p:pic>
      <p:sp>
        <p:nvSpPr>
          <p:cNvPr id="783" name="Google Shape;783;p47"/>
          <p:cNvSpPr txBox="1"/>
          <p:nvPr/>
        </p:nvSpPr>
        <p:spPr>
          <a:xfrm>
            <a:off x="6353981" y="4264025"/>
            <a:ext cx="3375000" cy="338700"/>
          </a:xfrm>
          <a:prstGeom prst="rect">
            <a:avLst/>
          </a:prstGeom>
          <a:noFill/>
          <a:ln>
            <a:noFill/>
          </a:ln>
        </p:spPr>
        <p:txBody>
          <a:bodyPr anchorCtr="0" anchor="t" bIns="91425" lIns="91425" spcFirstLastPara="1" rIns="91425" wrap="square" tIns="91425">
            <a:spAutoFit/>
          </a:bodyPr>
          <a:lstStyle/>
          <a:p>
            <a:pPr indent="0" lvl="0" marL="0" rtl="0" algn="ctr">
              <a:spcBef>
                <a:spcPts val="1200"/>
              </a:spcBef>
              <a:spcAft>
                <a:spcPts val="1200"/>
              </a:spcAft>
              <a:buNone/>
            </a:pPr>
            <a:r>
              <a:rPr lang="en" sz="1000">
                <a:solidFill>
                  <a:srgbClr val="595959"/>
                </a:solidFill>
                <a:latin typeface="Raleway"/>
                <a:ea typeface="Raleway"/>
                <a:cs typeface="Raleway"/>
                <a:sym typeface="Raleway"/>
              </a:rPr>
              <a:t>Tuned to your industry and vocabulary</a:t>
            </a:r>
            <a:endParaRPr sz="1000">
              <a:solidFill>
                <a:srgbClr val="595959"/>
              </a:solidFill>
              <a:latin typeface="Raleway"/>
              <a:ea typeface="Raleway"/>
              <a:cs typeface="Raleway"/>
              <a:sym typeface="Raleway"/>
            </a:endParaRPr>
          </a:p>
        </p:txBody>
      </p:sp>
      <p:sp>
        <p:nvSpPr>
          <p:cNvPr id="784" name="Google Shape;784;p47"/>
          <p:cNvSpPr txBox="1"/>
          <p:nvPr/>
        </p:nvSpPr>
        <p:spPr>
          <a:xfrm>
            <a:off x="3182072" y="4264025"/>
            <a:ext cx="3375000" cy="338700"/>
          </a:xfrm>
          <a:prstGeom prst="rect">
            <a:avLst/>
          </a:prstGeom>
          <a:noFill/>
          <a:ln>
            <a:noFill/>
          </a:ln>
        </p:spPr>
        <p:txBody>
          <a:bodyPr anchorCtr="0" anchor="t" bIns="91425" lIns="91425" spcFirstLastPara="1" rIns="91425" wrap="square" tIns="91425">
            <a:spAutoFit/>
          </a:bodyPr>
          <a:lstStyle/>
          <a:p>
            <a:pPr indent="0" lvl="0" marL="0" rtl="0" algn="ctr">
              <a:spcBef>
                <a:spcPts val="1200"/>
              </a:spcBef>
              <a:spcAft>
                <a:spcPts val="1200"/>
              </a:spcAft>
              <a:buNone/>
            </a:pPr>
            <a:r>
              <a:rPr lang="en" sz="1000">
                <a:solidFill>
                  <a:srgbClr val="595959"/>
                </a:solidFill>
                <a:latin typeface="Raleway"/>
                <a:ea typeface="Raleway"/>
                <a:cs typeface="Raleway"/>
                <a:sym typeface="Raleway"/>
              </a:rPr>
              <a:t>Know who said what</a:t>
            </a:r>
            <a:endParaRPr sz="1000">
              <a:solidFill>
                <a:srgbClr val="595959"/>
              </a:solidFill>
              <a:latin typeface="Raleway"/>
              <a:ea typeface="Raleway"/>
              <a:cs typeface="Raleway"/>
              <a:sym typeface="Raleway"/>
            </a:endParaRPr>
          </a:p>
        </p:txBody>
      </p:sp>
      <p:sp>
        <p:nvSpPr>
          <p:cNvPr id="785" name="Google Shape;785;p47"/>
          <p:cNvSpPr txBox="1"/>
          <p:nvPr/>
        </p:nvSpPr>
        <p:spPr>
          <a:xfrm>
            <a:off x="558034" y="4187075"/>
            <a:ext cx="2764800" cy="492600"/>
          </a:xfrm>
          <a:prstGeom prst="rect">
            <a:avLst/>
          </a:prstGeom>
          <a:noFill/>
          <a:ln>
            <a:noFill/>
          </a:ln>
        </p:spPr>
        <p:txBody>
          <a:bodyPr anchorCtr="0" anchor="t" bIns="91425" lIns="91425" spcFirstLastPara="1" rIns="91425" wrap="square" tIns="91425">
            <a:spAutoFit/>
          </a:bodyPr>
          <a:lstStyle/>
          <a:p>
            <a:pPr indent="0" lvl="0" marL="0" rtl="0" algn="ctr">
              <a:spcBef>
                <a:spcPts val="1200"/>
              </a:spcBef>
              <a:spcAft>
                <a:spcPts val="1200"/>
              </a:spcAft>
              <a:buNone/>
            </a:pPr>
            <a:r>
              <a:rPr lang="en" sz="1000">
                <a:solidFill>
                  <a:srgbClr val="595959"/>
                </a:solidFill>
                <a:latin typeface="Raleway"/>
                <a:ea typeface="Raleway"/>
                <a:cs typeface="Raleway"/>
                <a:sym typeface="Raleway"/>
              </a:rPr>
              <a:t>Industry-leading accuracy in every language</a:t>
            </a:r>
            <a:endParaRPr sz="1000">
              <a:solidFill>
                <a:srgbClr val="595959"/>
              </a:solidFill>
              <a:latin typeface="Raleway"/>
              <a:ea typeface="Raleway"/>
              <a:cs typeface="Raleway"/>
              <a:sym typeface="Raleway"/>
            </a:endParaRPr>
          </a:p>
        </p:txBody>
      </p:sp>
      <p:sp>
        <p:nvSpPr>
          <p:cNvPr id="786" name="Google Shape;786;p4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87" name="Google Shape;787;p47"/>
          <p:cNvPicPr preferRelativeResize="0"/>
          <p:nvPr/>
        </p:nvPicPr>
        <p:blipFill rotWithShape="1">
          <a:blip r:embed="rId5">
            <a:alphaModFix/>
          </a:blip>
          <a:srcRect b="0" l="0" r="0" t="0"/>
          <a:stretch/>
        </p:blipFill>
        <p:spPr>
          <a:xfrm>
            <a:off x="283917" y="248562"/>
            <a:ext cx="131095" cy="110794"/>
          </a:xfrm>
          <a:prstGeom prst="rect">
            <a:avLst/>
          </a:prstGeom>
          <a:noFill/>
          <a:ln>
            <a:noFill/>
          </a:ln>
        </p:spPr>
      </p:pic>
      <p:sp>
        <p:nvSpPr>
          <p:cNvPr id="788" name="Google Shape;788;p47"/>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89" name="Google Shape;789;p47"/>
          <p:cNvPicPr preferRelativeResize="0"/>
          <p:nvPr/>
        </p:nvPicPr>
        <p:blipFill rotWithShape="1">
          <a:blip r:embed="rId5">
            <a:alphaModFix/>
          </a:blip>
          <a:srcRect b="0" l="0" r="0" t="0"/>
          <a:stretch/>
        </p:blipFill>
        <p:spPr>
          <a:xfrm>
            <a:off x="283917" y="248562"/>
            <a:ext cx="131095" cy="110794"/>
          </a:xfrm>
          <a:prstGeom prst="rect">
            <a:avLst/>
          </a:prstGeom>
          <a:noFill/>
          <a:ln>
            <a:noFill/>
          </a:ln>
        </p:spPr>
      </p:pic>
      <p:sp>
        <p:nvSpPr>
          <p:cNvPr id="790" name="Google Shape;790;p4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791" name="Google Shape;791;p47"/>
          <p:cNvPicPr preferRelativeResize="0"/>
          <p:nvPr/>
        </p:nvPicPr>
        <p:blipFill rotWithShape="1">
          <a:blip r:embed="rId5">
            <a:alphaModFix/>
          </a:blip>
          <a:srcRect b="0" l="0" r="0" t="0"/>
          <a:stretch/>
        </p:blipFill>
        <p:spPr>
          <a:xfrm>
            <a:off x="283917" y="248562"/>
            <a:ext cx="131095" cy="110794"/>
          </a:xfrm>
          <a:prstGeom prst="rect">
            <a:avLst/>
          </a:prstGeom>
          <a:noFill/>
          <a:ln>
            <a:noFill/>
          </a:ln>
        </p:spPr>
      </p:pic>
      <p:sp>
        <p:nvSpPr>
          <p:cNvPr id="792" name="Google Shape;792;p47"/>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793" name="Google Shape;793;p47"/>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794" name="Google Shape;794;p47"/>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AI Transcription</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799" name="Shape 799"/>
        <p:cNvGrpSpPr/>
        <p:nvPr/>
      </p:nvGrpSpPr>
      <p:grpSpPr>
        <a:xfrm>
          <a:off x="0" y="0"/>
          <a:ext cx="0" cy="0"/>
          <a:chOff x="0" y="0"/>
          <a:chExt cx="0" cy="0"/>
        </a:xfrm>
      </p:grpSpPr>
      <p:sp>
        <p:nvSpPr>
          <p:cNvPr id="800" name="Google Shape;800;p4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01" name="Google Shape;801;p4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02" name="Google Shape;802;p48"/>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03" name="Google Shape;803;p4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04" name="Google Shape;804;p4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05" name="Google Shape;805;p4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06" name="Google Shape;806;p48"/>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807" name="Google Shape;807;p48"/>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808" name="Google Shape;808;p48"/>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Multimodal Input</a:t>
            </a:r>
            <a:endParaRPr i="0" sz="900" u="none" cap="none" strike="noStrike">
              <a:solidFill>
                <a:schemeClr val="dk1"/>
              </a:solidFill>
              <a:latin typeface="Raleway"/>
              <a:ea typeface="Raleway"/>
              <a:cs typeface="Raleway"/>
              <a:sym typeface="Raleway"/>
            </a:endParaRPr>
          </a:p>
        </p:txBody>
      </p:sp>
      <p:sp>
        <p:nvSpPr>
          <p:cNvPr id="809" name="Google Shape;809;p48"/>
          <p:cNvSpPr txBox="1"/>
          <p:nvPr/>
        </p:nvSpPr>
        <p:spPr>
          <a:xfrm>
            <a:off x="166585" y="671925"/>
            <a:ext cx="45675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Multimodal input</a:t>
            </a:r>
            <a:endParaRPr sz="3000">
              <a:solidFill>
                <a:schemeClr val="dk1"/>
              </a:solidFill>
              <a:latin typeface="Raleway"/>
              <a:ea typeface="Raleway"/>
              <a:cs typeface="Raleway"/>
              <a:sym typeface="Raleway"/>
            </a:endParaRPr>
          </a:p>
        </p:txBody>
      </p:sp>
      <p:sp>
        <p:nvSpPr>
          <p:cNvPr id="810" name="Google Shape;810;p48"/>
          <p:cNvSpPr txBox="1"/>
          <p:nvPr/>
        </p:nvSpPr>
        <p:spPr>
          <a:xfrm>
            <a:off x="166600" y="1390800"/>
            <a:ext cx="4245000" cy="1997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lang="en">
                <a:solidFill>
                  <a:srgbClr val="595959"/>
                </a:solidFill>
                <a:latin typeface="Raleway"/>
                <a:ea typeface="Raleway"/>
                <a:cs typeface="Raleway"/>
                <a:sym typeface="Raleway"/>
              </a:rPr>
              <a:t>Multimodal input enables Plaud to process conversations with deeper context—by integrating </a:t>
            </a:r>
            <a:r>
              <a:rPr b="1" lang="en">
                <a:solidFill>
                  <a:srgbClr val="595959"/>
                </a:solidFill>
                <a:latin typeface="Raleway"/>
                <a:ea typeface="Raleway"/>
                <a:cs typeface="Raleway"/>
                <a:sym typeface="Raleway"/>
              </a:rPr>
              <a:t>audio, text, images, and h</a:t>
            </a:r>
            <a:r>
              <a:rPr b="1" lang="en">
                <a:solidFill>
                  <a:srgbClr val="595959"/>
                </a:solidFill>
                <a:latin typeface="Raleway"/>
                <a:ea typeface="Raleway"/>
                <a:cs typeface="Raleway"/>
                <a:sym typeface="Raleway"/>
              </a:rPr>
              <a:t>ighlight</a:t>
            </a:r>
            <a:r>
              <a:rPr b="1" lang="en">
                <a:solidFill>
                  <a:srgbClr val="595959"/>
                </a:solidFill>
                <a:latin typeface="Raleway"/>
                <a:ea typeface="Raleway"/>
                <a:cs typeface="Raleway"/>
                <a:sym typeface="Raleway"/>
              </a:rPr>
              <a:t>s</a:t>
            </a:r>
            <a:r>
              <a:rPr lang="en">
                <a:solidFill>
                  <a:srgbClr val="595959"/>
                </a:solidFill>
                <a:latin typeface="Raleway"/>
                <a:ea typeface="Raleway"/>
                <a:cs typeface="Raleway"/>
                <a:sym typeface="Raleway"/>
              </a:rPr>
              <a:t> into one unified understanding.</a:t>
            </a:r>
            <a:endParaRPr>
              <a:solidFill>
                <a:srgbClr val="595959"/>
              </a:solidFill>
              <a:latin typeface="Raleway"/>
              <a:ea typeface="Raleway"/>
              <a:cs typeface="Raleway"/>
              <a:sym typeface="Raleway"/>
            </a:endParaRPr>
          </a:p>
          <a:p>
            <a:pPr indent="0" lvl="0" marL="0" rtl="0" algn="l">
              <a:lnSpc>
                <a:spcPct val="100000"/>
              </a:lnSpc>
              <a:spcBef>
                <a:spcPts val="1200"/>
              </a:spcBef>
              <a:spcAft>
                <a:spcPts val="1200"/>
              </a:spcAft>
              <a:buNone/>
            </a:pPr>
            <a:r>
              <a:rPr lang="en">
                <a:solidFill>
                  <a:srgbClr val="595959"/>
                </a:solidFill>
                <a:latin typeface="Raleway"/>
                <a:ea typeface="Raleway"/>
                <a:cs typeface="Raleway"/>
                <a:sym typeface="Raleway"/>
              </a:rPr>
              <a:t>It helps identify what’s important, expands on what you noted, and delivers contextual summaries that reflect the full picture.</a:t>
            </a:r>
            <a:endParaRPr>
              <a:solidFill>
                <a:srgbClr val="595959"/>
              </a:solidFill>
              <a:latin typeface="Raleway"/>
              <a:ea typeface="Raleway"/>
              <a:cs typeface="Raleway"/>
              <a:sym typeface="Raleway"/>
            </a:endParaRPr>
          </a:p>
        </p:txBody>
      </p:sp>
      <p:pic>
        <p:nvPicPr>
          <p:cNvPr descr=" " id="811" name="Google Shape;811;p48"/>
          <p:cNvPicPr preferRelativeResize="0"/>
          <p:nvPr/>
        </p:nvPicPr>
        <p:blipFill rotWithShape="1">
          <a:blip r:embed="rId4">
            <a:alphaModFix/>
          </a:blip>
          <a:srcRect b="0" l="0" r="0" t="0"/>
          <a:stretch/>
        </p:blipFill>
        <p:spPr>
          <a:xfrm>
            <a:off x="251591" y="1265735"/>
            <a:ext cx="2048327" cy="22578"/>
          </a:xfrm>
          <a:prstGeom prst="rect">
            <a:avLst/>
          </a:prstGeom>
          <a:noFill/>
          <a:ln>
            <a:noFill/>
          </a:ln>
        </p:spPr>
      </p:pic>
      <p:sp>
        <p:nvSpPr>
          <p:cNvPr id="812" name="Google Shape;812;p48"/>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
        <p:nvSpPr>
          <p:cNvPr id="813" name="Google Shape;813;p48"/>
          <p:cNvSpPr/>
          <p:nvPr/>
        </p:nvSpPr>
        <p:spPr>
          <a:xfrm>
            <a:off x="5952304" y="1338023"/>
            <a:ext cx="2406900" cy="2280900"/>
          </a:xfrm>
          <a:prstGeom prst="ellipse">
            <a:avLst/>
          </a:prstGeom>
          <a:solidFill>
            <a:srgbClr val="FFFF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rgbClr val="000000"/>
              </a:solidFill>
              <a:latin typeface="Raleway"/>
              <a:ea typeface="Raleway"/>
              <a:cs typeface="Raleway"/>
              <a:sym typeface="Raleway"/>
            </a:endParaRPr>
          </a:p>
          <a:p>
            <a:pPr indent="0" lvl="0" marL="0" rtl="0" algn="ctr">
              <a:spcBef>
                <a:spcPts val="0"/>
              </a:spcBef>
              <a:spcAft>
                <a:spcPts val="0"/>
              </a:spcAft>
              <a:buNone/>
            </a:pPr>
            <a:r>
              <a:t/>
            </a:r>
            <a:endParaRPr>
              <a:latin typeface="Raleway"/>
              <a:ea typeface="Raleway"/>
              <a:cs typeface="Raleway"/>
              <a:sym typeface="Raleway"/>
            </a:endParaRPr>
          </a:p>
        </p:txBody>
      </p:sp>
      <p:sp>
        <p:nvSpPr>
          <p:cNvPr id="814" name="Google Shape;814;p48"/>
          <p:cNvSpPr txBox="1"/>
          <p:nvPr/>
        </p:nvSpPr>
        <p:spPr>
          <a:xfrm>
            <a:off x="6162760" y="2139595"/>
            <a:ext cx="1986000" cy="710100"/>
          </a:xfrm>
          <a:prstGeom prst="rect">
            <a:avLst/>
          </a:prstGeom>
          <a:noFill/>
          <a:ln>
            <a:noFill/>
          </a:ln>
        </p:spPr>
        <p:txBody>
          <a:bodyPr anchorCtr="0" anchor="ctr" bIns="91425" lIns="91425" spcFirstLastPara="1" rIns="91425" wrap="square" tIns="91425">
            <a:noAutofit/>
          </a:bodyPr>
          <a:lstStyle/>
          <a:p>
            <a:pPr indent="0" lvl="0" marL="0" rtl="0" algn="ctr">
              <a:lnSpc>
                <a:spcPct val="150000"/>
              </a:lnSpc>
              <a:spcBef>
                <a:spcPts val="0"/>
              </a:spcBef>
              <a:spcAft>
                <a:spcPts val="0"/>
              </a:spcAft>
              <a:buNone/>
            </a:pPr>
            <a:r>
              <a:rPr b="1" lang="en" sz="1700">
                <a:solidFill>
                  <a:srgbClr val="413D3B"/>
                </a:solidFill>
                <a:latin typeface="Raleway"/>
                <a:ea typeface="Raleway"/>
                <a:cs typeface="Raleway"/>
                <a:sym typeface="Raleway"/>
              </a:rPr>
              <a:t>Multimodal</a:t>
            </a:r>
            <a:endParaRPr b="1" sz="1700">
              <a:solidFill>
                <a:srgbClr val="413D3B"/>
              </a:solidFill>
              <a:latin typeface="Raleway"/>
              <a:ea typeface="Raleway"/>
              <a:cs typeface="Raleway"/>
              <a:sym typeface="Raleway"/>
            </a:endParaRPr>
          </a:p>
          <a:p>
            <a:pPr indent="0" lvl="0" marL="0" rtl="0" algn="ctr">
              <a:lnSpc>
                <a:spcPct val="150000"/>
              </a:lnSpc>
              <a:spcBef>
                <a:spcPts val="0"/>
              </a:spcBef>
              <a:spcAft>
                <a:spcPts val="0"/>
              </a:spcAft>
              <a:buNone/>
            </a:pPr>
            <a:r>
              <a:rPr lang="en" sz="1700">
                <a:solidFill>
                  <a:srgbClr val="413D3B"/>
                </a:solidFill>
                <a:latin typeface="Raleway"/>
                <a:ea typeface="Raleway"/>
                <a:cs typeface="Raleway"/>
                <a:sym typeface="Raleway"/>
              </a:rPr>
              <a:t>Plaud Intelligence</a:t>
            </a:r>
            <a:endParaRPr sz="1700">
              <a:solidFill>
                <a:srgbClr val="413D3B"/>
              </a:solidFill>
              <a:latin typeface="Raleway"/>
              <a:ea typeface="Raleway"/>
              <a:cs typeface="Raleway"/>
              <a:sym typeface="Raleway"/>
            </a:endParaRPr>
          </a:p>
        </p:txBody>
      </p:sp>
      <p:pic>
        <p:nvPicPr>
          <p:cNvPr id="815" name="Google Shape;815;p48"/>
          <p:cNvPicPr preferRelativeResize="0"/>
          <p:nvPr/>
        </p:nvPicPr>
        <p:blipFill rotWithShape="1">
          <a:blip r:embed="rId5">
            <a:alphaModFix/>
          </a:blip>
          <a:srcRect b="11533" l="28407" r="26771" t="13911"/>
          <a:stretch/>
        </p:blipFill>
        <p:spPr>
          <a:xfrm>
            <a:off x="4893275" y="565525"/>
            <a:ext cx="1404300" cy="1404300"/>
          </a:xfrm>
          <a:prstGeom prst="ellipse">
            <a:avLst/>
          </a:prstGeom>
          <a:noFill/>
          <a:ln>
            <a:noFill/>
          </a:ln>
        </p:spPr>
      </p:pic>
      <p:sp>
        <p:nvSpPr>
          <p:cNvPr id="816" name="Google Shape;816;p48"/>
          <p:cNvSpPr txBox="1"/>
          <p:nvPr/>
        </p:nvSpPr>
        <p:spPr>
          <a:xfrm>
            <a:off x="5070725" y="1941375"/>
            <a:ext cx="9138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800">
                <a:latin typeface="Raleway"/>
                <a:ea typeface="Raleway"/>
                <a:cs typeface="Raleway"/>
                <a:sym typeface="Raleway"/>
              </a:rPr>
              <a:t>Press to record</a:t>
            </a:r>
            <a:endParaRPr sz="800">
              <a:latin typeface="Raleway"/>
              <a:ea typeface="Raleway"/>
              <a:cs typeface="Raleway"/>
              <a:sym typeface="Raleway"/>
            </a:endParaRPr>
          </a:p>
        </p:txBody>
      </p:sp>
      <p:pic>
        <p:nvPicPr>
          <p:cNvPr id="817" name="Google Shape;817;p48"/>
          <p:cNvPicPr preferRelativeResize="0"/>
          <p:nvPr/>
        </p:nvPicPr>
        <p:blipFill>
          <a:blip r:embed="rId6">
            <a:alphaModFix/>
          </a:blip>
          <a:stretch>
            <a:fillRect/>
          </a:stretch>
        </p:blipFill>
        <p:spPr>
          <a:xfrm>
            <a:off x="4893275" y="2977714"/>
            <a:ext cx="1404299" cy="1404299"/>
          </a:xfrm>
          <a:prstGeom prst="rect">
            <a:avLst/>
          </a:prstGeom>
          <a:noFill/>
          <a:ln>
            <a:noFill/>
          </a:ln>
        </p:spPr>
      </p:pic>
      <p:sp>
        <p:nvSpPr>
          <p:cNvPr id="818" name="Google Shape;818;p48"/>
          <p:cNvSpPr txBox="1"/>
          <p:nvPr/>
        </p:nvSpPr>
        <p:spPr>
          <a:xfrm>
            <a:off x="5206325" y="4431750"/>
            <a:ext cx="7782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800">
                <a:latin typeface="Raleway"/>
                <a:ea typeface="Raleway"/>
                <a:cs typeface="Raleway"/>
                <a:sym typeface="Raleway"/>
              </a:rPr>
              <a:t>Snap photo</a:t>
            </a:r>
            <a:endParaRPr sz="800">
              <a:latin typeface="Raleway"/>
              <a:ea typeface="Raleway"/>
              <a:cs typeface="Raleway"/>
              <a:sym typeface="Raleway"/>
            </a:endParaRPr>
          </a:p>
        </p:txBody>
      </p:sp>
      <p:pic>
        <p:nvPicPr>
          <p:cNvPr id="819" name="Google Shape;819;p48"/>
          <p:cNvPicPr preferRelativeResize="0"/>
          <p:nvPr/>
        </p:nvPicPr>
        <p:blipFill>
          <a:blip r:embed="rId7">
            <a:alphaModFix/>
          </a:blip>
          <a:stretch>
            <a:fillRect/>
          </a:stretch>
        </p:blipFill>
        <p:spPr>
          <a:xfrm>
            <a:off x="8039500" y="565094"/>
            <a:ext cx="1404300" cy="1405160"/>
          </a:xfrm>
          <a:prstGeom prst="rect">
            <a:avLst/>
          </a:prstGeom>
          <a:noFill/>
          <a:ln>
            <a:noFill/>
          </a:ln>
        </p:spPr>
      </p:pic>
      <p:sp>
        <p:nvSpPr>
          <p:cNvPr id="820" name="Google Shape;820;p48"/>
          <p:cNvSpPr txBox="1"/>
          <p:nvPr/>
        </p:nvSpPr>
        <p:spPr>
          <a:xfrm>
            <a:off x="8245400" y="2027300"/>
            <a:ext cx="9138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800">
                <a:latin typeface="Raleway"/>
                <a:ea typeface="Raleway"/>
                <a:cs typeface="Raleway"/>
                <a:sym typeface="Raleway"/>
              </a:rPr>
              <a:t>Type ideas</a:t>
            </a:r>
            <a:endParaRPr sz="800">
              <a:latin typeface="Raleway"/>
              <a:ea typeface="Raleway"/>
              <a:cs typeface="Raleway"/>
              <a:sym typeface="Raleway"/>
            </a:endParaRPr>
          </a:p>
        </p:txBody>
      </p:sp>
      <p:pic>
        <p:nvPicPr>
          <p:cNvPr id="821" name="Google Shape;821;p48" title="Horhand-EN.gif"/>
          <p:cNvPicPr preferRelativeResize="0"/>
          <p:nvPr/>
        </p:nvPicPr>
        <p:blipFill/>
        <p:spPr>
          <a:xfrm>
            <a:off x="8039500" y="2977713"/>
            <a:ext cx="1404300" cy="1404300"/>
          </a:xfrm>
          <a:prstGeom prst="ellipse">
            <a:avLst/>
          </a:prstGeom>
          <a:noFill/>
          <a:ln>
            <a:noFill/>
          </a:ln>
        </p:spPr>
      </p:pic>
      <p:sp>
        <p:nvSpPr>
          <p:cNvPr id="822" name="Google Shape;822;p48"/>
          <p:cNvSpPr txBox="1"/>
          <p:nvPr/>
        </p:nvSpPr>
        <p:spPr>
          <a:xfrm>
            <a:off x="8200900" y="4431750"/>
            <a:ext cx="1081500" cy="30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800">
                <a:latin typeface="Raleway"/>
                <a:ea typeface="Raleway"/>
                <a:cs typeface="Raleway"/>
                <a:sym typeface="Raleway"/>
              </a:rPr>
              <a:t>Press to highlight</a:t>
            </a:r>
            <a:endParaRPr sz="800">
              <a:latin typeface="Raleway"/>
              <a:ea typeface="Raleway"/>
              <a:cs typeface="Raleway"/>
              <a:sym typeface="Raleway"/>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827" name="Shape 827"/>
        <p:cNvGrpSpPr/>
        <p:nvPr/>
      </p:nvGrpSpPr>
      <p:grpSpPr>
        <a:xfrm>
          <a:off x="0" y="0"/>
          <a:ext cx="0" cy="0"/>
          <a:chOff x="0" y="0"/>
          <a:chExt cx="0" cy="0"/>
        </a:xfrm>
      </p:grpSpPr>
      <p:sp>
        <p:nvSpPr>
          <p:cNvPr id="828" name="Google Shape;828;p49"/>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29" name="Google Shape;829;p49"/>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830" name="Google Shape;830;p49"/>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31" name="Google Shape;831;p49"/>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32" name="Google Shape;832;p49"/>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833" name="Google Shape;833;p49"/>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834" name="Google Shape;834;p49"/>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Multimodal Input</a:t>
            </a:r>
            <a:endParaRPr sz="900">
              <a:solidFill>
                <a:schemeClr val="dk1"/>
              </a:solidFill>
              <a:latin typeface="Raleway"/>
              <a:ea typeface="Raleway"/>
              <a:cs typeface="Raleway"/>
              <a:sym typeface="Raleway"/>
            </a:endParaRPr>
          </a:p>
        </p:txBody>
      </p:sp>
      <p:sp>
        <p:nvSpPr>
          <p:cNvPr id="835" name="Google Shape;835;p49"/>
          <p:cNvSpPr txBox="1"/>
          <p:nvPr/>
        </p:nvSpPr>
        <p:spPr>
          <a:xfrm>
            <a:off x="251575" y="1394546"/>
            <a:ext cx="4486200" cy="971400"/>
          </a:xfrm>
          <a:prstGeom prst="rect">
            <a:avLst/>
          </a:prstGeom>
          <a:noFill/>
          <a:ln>
            <a:noFill/>
          </a:ln>
        </p:spPr>
        <p:txBody>
          <a:bodyPr anchorCtr="0" anchor="t" bIns="85775" lIns="85775" spcFirstLastPara="1" rIns="85775" wrap="square" tIns="85775">
            <a:noAutofit/>
          </a:bodyPr>
          <a:lstStyle/>
          <a:p>
            <a:pPr indent="0" lvl="0" marL="0" rtl="0" algn="l">
              <a:spcBef>
                <a:spcPts val="0"/>
              </a:spcBef>
              <a:spcAft>
                <a:spcPts val="0"/>
              </a:spcAft>
              <a:buNone/>
            </a:pPr>
            <a:r>
              <a:rPr b="1" lang="en" sz="1219">
                <a:solidFill>
                  <a:srgbClr val="595959"/>
                </a:solidFill>
                <a:latin typeface="Raleway"/>
                <a:ea typeface="Raleway"/>
                <a:cs typeface="Raleway"/>
                <a:sym typeface="Raleway"/>
              </a:rPr>
              <a:t>Record and add context in “Highlights”</a:t>
            </a:r>
            <a:endParaRPr b="1" sz="562">
              <a:solidFill>
                <a:srgbClr val="595959"/>
              </a:solidFill>
              <a:latin typeface="Raleway"/>
              <a:ea typeface="Raleway"/>
              <a:cs typeface="Raleway"/>
              <a:sym typeface="Raleway"/>
            </a:endParaRPr>
          </a:p>
          <a:p>
            <a:pPr indent="0" lvl="0" marL="0" rtl="0" algn="l">
              <a:spcBef>
                <a:spcPts val="0"/>
              </a:spcBef>
              <a:spcAft>
                <a:spcPts val="0"/>
              </a:spcAft>
              <a:buNone/>
            </a:pPr>
            <a:r>
              <a:t/>
            </a:r>
            <a:endParaRPr sz="562">
              <a:solidFill>
                <a:srgbClr val="595959"/>
              </a:solidFill>
              <a:latin typeface="Raleway"/>
              <a:ea typeface="Raleway"/>
              <a:cs typeface="Raleway"/>
              <a:sym typeface="Raleway"/>
            </a:endParaRPr>
          </a:p>
          <a:p>
            <a:pPr indent="-285997" lvl="0" marL="428994" rtl="0" algn="l">
              <a:lnSpc>
                <a:spcPct val="115000"/>
              </a:lnSpc>
              <a:spcBef>
                <a:spcPts val="0"/>
              </a:spcBef>
              <a:spcAft>
                <a:spcPts val="0"/>
              </a:spcAft>
              <a:buClr>
                <a:srgbClr val="00D0FF"/>
              </a:buClr>
              <a:buSzPts val="1126"/>
              <a:buChar char="●"/>
            </a:pPr>
            <a:r>
              <a:rPr b="1" lang="en" sz="1125">
                <a:solidFill>
                  <a:srgbClr val="595959"/>
                </a:solidFill>
                <a:latin typeface="Raleway"/>
                <a:ea typeface="Raleway"/>
                <a:cs typeface="Raleway"/>
                <a:sym typeface="Raleway"/>
              </a:rPr>
              <a:t>Type </a:t>
            </a:r>
            <a:r>
              <a:rPr lang="en" sz="1125">
                <a:solidFill>
                  <a:srgbClr val="595959"/>
                </a:solidFill>
                <a:latin typeface="Raleway"/>
                <a:ea typeface="Raleway"/>
                <a:cs typeface="Raleway"/>
                <a:sym typeface="Raleway"/>
              </a:rPr>
              <a:t>notes or keywords</a:t>
            </a:r>
            <a:endParaRPr sz="1125">
              <a:solidFill>
                <a:srgbClr val="595959"/>
              </a:solidFill>
              <a:latin typeface="Raleway"/>
              <a:ea typeface="Raleway"/>
              <a:cs typeface="Raleway"/>
              <a:sym typeface="Raleway"/>
            </a:endParaRPr>
          </a:p>
          <a:p>
            <a:pPr indent="-285997" lvl="0" marL="428994" rtl="0" algn="l">
              <a:lnSpc>
                <a:spcPct val="115000"/>
              </a:lnSpc>
              <a:spcBef>
                <a:spcPts val="0"/>
              </a:spcBef>
              <a:spcAft>
                <a:spcPts val="0"/>
              </a:spcAft>
              <a:buClr>
                <a:srgbClr val="8E52EC"/>
              </a:buClr>
              <a:buSzPts val="1126"/>
              <a:buChar char="●"/>
            </a:pPr>
            <a:r>
              <a:rPr lang="en" sz="1125">
                <a:solidFill>
                  <a:srgbClr val="595959"/>
                </a:solidFill>
                <a:latin typeface="Raleway"/>
                <a:ea typeface="Raleway"/>
                <a:cs typeface="Raleway"/>
                <a:sym typeface="Raleway"/>
              </a:rPr>
              <a:t>Snap</a:t>
            </a:r>
            <a:r>
              <a:rPr b="1" lang="en" sz="1125">
                <a:solidFill>
                  <a:srgbClr val="595959"/>
                </a:solidFill>
                <a:latin typeface="Raleway"/>
                <a:ea typeface="Raleway"/>
                <a:cs typeface="Raleway"/>
                <a:sym typeface="Raleway"/>
              </a:rPr>
              <a:t> images</a:t>
            </a:r>
            <a:r>
              <a:rPr lang="en" sz="1125">
                <a:solidFill>
                  <a:srgbClr val="595959"/>
                </a:solidFill>
                <a:latin typeface="Raleway"/>
                <a:ea typeface="Raleway"/>
                <a:cs typeface="Raleway"/>
                <a:sym typeface="Raleway"/>
              </a:rPr>
              <a:t> of slides or whiteboards</a:t>
            </a:r>
            <a:endParaRPr sz="1125">
              <a:solidFill>
                <a:srgbClr val="595959"/>
              </a:solidFill>
              <a:latin typeface="Raleway"/>
              <a:ea typeface="Raleway"/>
              <a:cs typeface="Raleway"/>
              <a:sym typeface="Raleway"/>
            </a:endParaRPr>
          </a:p>
          <a:p>
            <a:pPr indent="-285997" lvl="0" marL="428994" rtl="0" algn="l">
              <a:lnSpc>
                <a:spcPct val="115000"/>
              </a:lnSpc>
              <a:spcBef>
                <a:spcPts val="0"/>
              </a:spcBef>
              <a:spcAft>
                <a:spcPts val="0"/>
              </a:spcAft>
              <a:buClr>
                <a:srgbClr val="38FB5F"/>
              </a:buClr>
              <a:buSzPts val="1126"/>
              <a:buChar char="●"/>
            </a:pPr>
            <a:r>
              <a:rPr b="1" lang="en" sz="1125">
                <a:solidFill>
                  <a:srgbClr val="595959"/>
                </a:solidFill>
                <a:latin typeface="Raleway"/>
                <a:ea typeface="Raleway"/>
                <a:cs typeface="Raleway"/>
                <a:sym typeface="Raleway"/>
              </a:rPr>
              <a:t>Press/tap to highlight</a:t>
            </a:r>
            <a:r>
              <a:rPr lang="en" sz="1125">
                <a:solidFill>
                  <a:srgbClr val="595959"/>
                </a:solidFill>
                <a:latin typeface="Raleway"/>
                <a:ea typeface="Raleway"/>
                <a:cs typeface="Raleway"/>
                <a:sym typeface="Raleway"/>
              </a:rPr>
              <a:t>: Press the record button (Note Pro) or widget (app) to highlight critical moments</a:t>
            </a:r>
            <a:endParaRPr sz="1125">
              <a:solidFill>
                <a:srgbClr val="595959"/>
              </a:solidFill>
              <a:latin typeface="Raleway"/>
              <a:ea typeface="Raleway"/>
              <a:cs typeface="Raleway"/>
              <a:sym typeface="Raleway"/>
            </a:endParaRPr>
          </a:p>
        </p:txBody>
      </p:sp>
      <p:sp>
        <p:nvSpPr>
          <p:cNvPr id="836" name="Google Shape;836;p49"/>
          <p:cNvSpPr/>
          <p:nvPr/>
        </p:nvSpPr>
        <p:spPr>
          <a:xfrm>
            <a:off x="279601" y="1219575"/>
            <a:ext cx="757500" cy="221100"/>
          </a:xfrm>
          <a:prstGeom prst="roundRect">
            <a:avLst>
              <a:gd fmla="val 50000" name="adj"/>
            </a:avLst>
          </a:prstGeom>
          <a:solidFill>
            <a:srgbClr val="595959"/>
          </a:solidFill>
          <a:ln>
            <a:noFill/>
          </a:ln>
        </p:spPr>
        <p:txBody>
          <a:bodyPr anchorCtr="0" anchor="ctr" bIns="85775" lIns="85775" spcFirstLastPara="1" rIns="85775" wrap="square" tIns="85775">
            <a:noAutofit/>
          </a:bodyPr>
          <a:lstStyle/>
          <a:p>
            <a:pPr indent="0" lvl="0" marL="0" rtl="0" algn="ctr">
              <a:spcBef>
                <a:spcPts val="0"/>
              </a:spcBef>
              <a:spcAft>
                <a:spcPts val="0"/>
              </a:spcAft>
              <a:buNone/>
            </a:pPr>
            <a:r>
              <a:rPr lang="en" sz="1219">
                <a:solidFill>
                  <a:schemeClr val="lt1"/>
                </a:solidFill>
                <a:latin typeface="Raleway"/>
                <a:ea typeface="Raleway"/>
                <a:cs typeface="Raleway"/>
                <a:sym typeface="Raleway"/>
              </a:rPr>
              <a:t>Step 1</a:t>
            </a:r>
            <a:endParaRPr sz="1219">
              <a:solidFill>
                <a:schemeClr val="lt1"/>
              </a:solidFill>
              <a:latin typeface="Raleway"/>
              <a:ea typeface="Raleway"/>
              <a:cs typeface="Raleway"/>
              <a:sym typeface="Raleway"/>
            </a:endParaRPr>
          </a:p>
        </p:txBody>
      </p:sp>
      <p:sp>
        <p:nvSpPr>
          <p:cNvPr id="837" name="Google Shape;837;p49"/>
          <p:cNvSpPr/>
          <p:nvPr/>
        </p:nvSpPr>
        <p:spPr>
          <a:xfrm>
            <a:off x="279601" y="2819573"/>
            <a:ext cx="757500" cy="221100"/>
          </a:xfrm>
          <a:prstGeom prst="roundRect">
            <a:avLst>
              <a:gd fmla="val 50000" name="adj"/>
            </a:avLst>
          </a:prstGeom>
          <a:solidFill>
            <a:srgbClr val="595959"/>
          </a:solidFill>
          <a:ln>
            <a:noFill/>
          </a:ln>
        </p:spPr>
        <p:txBody>
          <a:bodyPr anchorCtr="0" anchor="ctr" bIns="85775" lIns="85775" spcFirstLastPara="1" rIns="85775" wrap="square" tIns="85775">
            <a:noAutofit/>
          </a:bodyPr>
          <a:lstStyle/>
          <a:p>
            <a:pPr indent="0" lvl="0" marL="0" rtl="0" algn="ctr">
              <a:spcBef>
                <a:spcPts val="0"/>
              </a:spcBef>
              <a:spcAft>
                <a:spcPts val="0"/>
              </a:spcAft>
              <a:buNone/>
            </a:pPr>
            <a:r>
              <a:rPr lang="en" sz="1219">
                <a:solidFill>
                  <a:schemeClr val="lt1"/>
                </a:solidFill>
                <a:latin typeface="Raleway"/>
                <a:ea typeface="Raleway"/>
                <a:cs typeface="Raleway"/>
                <a:sym typeface="Raleway"/>
              </a:rPr>
              <a:t>Step 2</a:t>
            </a:r>
            <a:endParaRPr sz="1219">
              <a:solidFill>
                <a:schemeClr val="lt1"/>
              </a:solidFill>
              <a:latin typeface="Raleway"/>
              <a:ea typeface="Raleway"/>
              <a:cs typeface="Raleway"/>
              <a:sym typeface="Raleway"/>
            </a:endParaRPr>
          </a:p>
        </p:txBody>
      </p:sp>
      <p:sp>
        <p:nvSpPr>
          <p:cNvPr id="838" name="Google Shape;838;p49"/>
          <p:cNvSpPr txBox="1"/>
          <p:nvPr/>
        </p:nvSpPr>
        <p:spPr>
          <a:xfrm>
            <a:off x="251578" y="3039020"/>
            <a:ext cx="4486200" cy="1025700"/>
          </a:xfrm>
          <a:prstGeom prst="rect">
            <a:avLst/>
          </a:prstGeom>
          <a:noFill/>
          <a:ln>
            <a:noFill/>
          </a:ln>
        </p:spPr>
        <p:txBody>
          <a:bodyPr anchorCtr="0" anchor="t" bIns="85775" lIns="85775" spcFirstLastPara="1" rIns="85775" wrap="square" tIns="85775">
            <a:noAutofit/>
          </a:bodyPr>
          <a:lstStyle/>
          <a:p>
            <a:pPr indent="0" lvl="0" marL="0" rtl="0" algn="l">
              <a:spcBef>
                <a:spcPts val="0"/>
              </a:spcBef>
              <a:spcAft>
                <a:spcPts val="0"/>
              </a:spcAft>
              <a:buNone/>
            </a:pPr>
            <a:r>
              <a:rPr b="1" lang="en" sz="1219">
                <a:solidFill>
                  <a:srgbClr val="595959"/>
                </a:solidFill>
                <a:latin typeface="Raleway"/>
                <a:ea typeface="Raleway"/>
                <a:cs typeface="Raleway"/>
                <a:sym typeface="Raleway"/>
              </a:rPr>
              <a:t>Review all inputs in one timeline</a:t>
            </a:r>
            <a:endParaRPr b="1" sz="562">
              <a:solidFill>
                <a:srgbClr val="595959"/>
              </a:solidFill>
              <a:latin typeface="Raleway"/>
              <a:ea typeface="Raleway"/>
              <a:cs typeface="Raleway"/>
              <a:sym typeface="Raleway"/>
            </a:endParaRPr>
          </a:p>
          <a:p>
            <a:pPr indent="0" lvl="0" marL="0" rtl="0" algn="l">
              <a:spcBef>
                <a:spcPts val="0"/>
              </a:spcBef>
              <a:spcAft>
                <a:spcPts val="0"/>
              </a:spcAft>
              <a:buNone/>
            </a:pPr>
            <a:r>
              <a:t/>
            </a:r>
            <a:endParaRPr sz="562">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rPr lang="en" sz="1125">
                <a:solidFill>
                  <a:srgbClr val="595959"/>
                </a:solidFill>
                <a:latin typeface="Raleway"/>
                <a:ea typeface="Raleway"/>
                <a:cs typeface="Raleway"/>
                <a:sym typeface="Raleway"/>
              </a:rPr>
              <a:t>After recording, all inputs—audio, texts, images, and highlight—are time-aligned under the “</a:t>
            </a:r>
            <a:r>
              <a:rPr b="1" lang="en" sz="1125">
                <a:solidFill>
                  <a:srgbClr val="595959"/>
                </a:solidFill>
                <a:latin typeface="Raleway"/>
                <a:ea typeface="Raleway"/>
                <a:cs typeface="Raleway"/>
                <a:sym typeface="Raleway"/>
              </a:rPr>
              <a:t>Highlights</a:t>
            </a:r>
            <a:r>
              <a:rPr lang="en" sz="1125">
                <a:solidFill>
                  <a:srgbClr val="595959"/>
                </a:solidFill>
                <a:latin typeface="Raleway"/>
                <a:ea typeface="Raleway"/>
                <a:cs typeface="Raleway"/>
                <a:sym typeface="Raleway"/>
              </a:rPr>
              <a:t>” section, forming a unified context for downstream AI.</a:t>
            </a:r>
            <a:endParaRPr sz="1125">
              <a:solidFill>
                <a:srgbClr val="595959"/>
              </a:solidFill>
              <a:latin typeface="Raleway"/>
              <a:ea typeface="Raleway"/>
              <a:cs typeface="Raleway"/>
              <a:sym typeface="Raleway"/>
            </a:endParaRPr>
          </a:p>
        </p:txBody>
      </p:sp>
      <p:pic>
        <p:nvPicPr>
          <p:cNvPr id="839" name="Google Shape;839;p49" title="copy_26CCFDFD-5879-4631-8985-BFE2336E550A.MOV">
            <a:hlinkClick r:id="rId4"/>
          </p:cNvPr>
          <p:cNvPicPr preferRelativeResize="0"/>
          <p:nvPr/>
        </p:nvPicPr>
        <p:blipFill>
          <a:blip r:embed="rId5">
            <a:alphaModFix/>
          </a:blip>
          <a:stretch>
            <a:fillRect/>
          </a:stretch>
        </p:blipFill>
        <p:spPr>
          <a:xfrm>
            <a:off x="7535253" y="447000"/>
            <a:ext cx="2066123" cy="4477378"/>
          </a:xfrm>
          <a:prstGeom prst="rect">
            <a:avLst/>
          </a:prstGeom>
          <a:noFill/>
          <a:ln>
            <a:noFill/>
          </a:ln>
          <a:effectLst>
            <a:outerShdw blurRad="57150" rotWithShape="0" algn="bl" dir="5400000" dist="19050">
              <a:srgbClr val="000000">
                <a:alpha val="50000"/>
              </a:srgbClr>
            </a:outerShdw>
          </a:effectLst>
        </p:spPr>
      </p:pic>
      <p:pic>
        <p:nvPicPr>
          <p:cNvPr id="840" name="Google Shape;840;p49"/>
          <p:cNvPicPr preferRelativeResize="0"/>
          <p:nvPr/>
        </p:nvPicPr>
        <p:blipFill rotWithShape="1">
          <a:blip r:embed="rId6">
            <a:alphaModFix/>
          </a:blip>
          <a:srcRect b="12560" l="50914" r="5758" t="20487"/>
          <a:stretch/>
        </p:blipFill>
        <p:spPr>
          <a:xfrm>
            <a:off x="5256525" y="1471500"/>
            <a:ext cx="2135100" cy="2200500"/>
          </a:xfrm>
          <a:prstGeom prst="roundRect">
            <a:avLst>
              <a:gd fmla="val 4502" name="adj"/>
            </a:avLst>
          </a:prstGeom>
          <a:noFill/>
          <a:ln>
            <a:noFill/>
          </a:ln>
          <a:effectLst>
            <a:outerShdw blurRad="57150" rotWithShape="0" algn="bl" dir="5400000" dist="19050">
              <a:srgbClr val="000000">
                <a:alpha val="50000"/>
              </a:srgbClr>
            </a:outerShdw>
          </a:effectLst>
        </p:spPr>
      </p:pic>
      <p:sp>
        <p:nvSpPr>
          <p:cNvPr id="841" name="Google Shape;841;p49"/>
          <p:cNvSpPr txBox="1"/>
          <p:nvPr/>
        </p:nvSpPr>
        <p:spPr>
          <a:xfrm>
            <a:off x="251575" y="615150"/>
            <a:ext cx="50049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aleway"/>
                <a:ea typeface="Raleway"/>
                <a:cs typeface="Raleway"/>
                <a:sym typeface="Raleway"/>
              </a:rPr>
              <a:t>How to capture with multimodal inputs?</a:t>
            </a:r>
            <a:endParaRPr sz="2000">
              <a:solidFill>
                <a:schemeClr val="dk1"/>
              </a:solidFill>
              <a:latin typeface="Raleway"/>
              <a:ea typeface="Raleway"/>
              <a:cs typeface="Raleway"/>
              <a:sym typeface="Raleway"/>
            </a:endParaRPr>
          </a:p>
        </p:txBody>
      </p:sp>
      <p:sp>
        <p:nvSpPr>
          <p:cNvPr id="842" name="Google Shape;842;p49"/>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“Press to Highlight” is not currently supported on Plaud Note Pro in this beta stage. It will become available through a future firmware update.</a:t>
            </a:r>
            <a:endParaRPr sz="700">
              <a:solidFill>
                <a:srgbClr val="595959"/>
              </a:solidFill>
              <a:latin typeface="Raleway"/>
              <a:ea typeface="Raleway"/>
              <a:cs typeface="Raleway"/>
              <a:sym typeface="Raleway"/>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839"/>
                                        </p:tgtEl>
                                        <p:attrNameLst>
                                          <p:attrName>style.visibility</p:attrName>
                                        </p:attrNameLst>
                                      </p:cBhvr>
                                      <p:to>
                                        <p:strVal val="visible"/>
                                      </p:to>
                                    </p:set>
                                    <p:animEffect filter="fade" transition="in">
                                      <p:cBhvr>
                                        <p:cTn dur="1000"/>
                                        <p:tgtEl>
                                          <p:spTgt spid="8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847" name="Shape 847"/>
        <p:cNvGrpSpPr/>
        <p:nvPr/>
      </p:nvGrpSpPr>
      <p:grpSpPr>
        <a:xfrm>
          <a:off x="0" y="0"/>
          <a:ext cx="0" cy="0"/>
          <a:chOff x="0" y="0"/>
          <a:chExt cx="0" cy="0"/>
        </a:xfrm>
      </p:grpSpPr>
      <p:sp>
        <p:nvSpPr>
          <p:cNvPr id="848" name="Google Shape;848;p50"/>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49" name="Google Shape;849;p50"/>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50" name="Google Shape;850;p50"/>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851" name="Google Shape;851;p50"/>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852" name="Google Shape;852;p50"/>
          <p:cNvSpPr txBox="1"/>
          <p:nvPr/>
        </p:nvSpPr>
        <p:spPr>
          <a:xfrm>
            <a:off x="166575" y="1312800"/>
            <a:ext cx="5399700" cy="3830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300">
                <a:solidFill>
                  <a:srgbClr val="595959"/>
                </a:solidFill>
                <a:latin typeface="Raleway"/>
                <a:ea typeface="Raleway"/>
                <a:cs typeface="Raleway"/>
                <a:sym typeface="Raleway"/>
              </a:rPr>
              <a:t>Generate multiple summaries from one conversation. Multidimensional summaries create role-specific outputs such as action items for sales, data and insights for managers, and strategic overviews for leadership, keeping your whole team aligned.</a:t>
            </a:r>
            <a:endParaRPr sz="1300">
              <a:solidFill>
                <a:srgbClr val="595959"/>
              </a:solidFill>
              <a:latin typeface="Raleway"/>
              <a:ea typeface="Raleway"/>
              <a:cs typeface="Raleway"/>
              <a:sym typeface="Raleway"/>
            </a:endParaRPr>
          </a:p>
          <a:p>
            <a:pPr indent="-311150" lvl="0" marL="457200" rtl="0" algn="l">
              <a:spcBef>
                <a:spcPts val="1400"/>
              </a:spcBef>
              <a:spcAft>
                <a:spcPts val="0"/>
              </a:spcAft>
              <a:buClr>
                <a:srgbClr val="00D0FF"/>
              </a:buClr>
              <a:buSzPts val="1300"/>
              <a:buFont typeface="Raleway"/>
              <a:buChar char="●"/>
            </a:pPr>
            <a:r>
              <a:rPr b="1" lang="en" sz="1300">
                <a:solidFill>
                  <a:srgbClr val="595959"/>
                </a:solidFill>
                <a:latin typeface="Raleway"/>
                <a:ea typeface="Raleway"/>
                <a:cs typeface="Raleway"/>
                <a:sym typeface="Raleway"/>
              </a:rPr>
              <a:t>See every angle with one tap</a:t>
            </a:r>
            <a:endParaRPr b="1" sz="1300">
              <a:solidFill>
                <a:srgbClr val="595959"/>
              </a:solidFill>
              <a:latin typeface="Raleway"/>
              <a:ea typeface="Raleway"/>
              <a:cs typeface="Raleway"/>
              <a:sym typeface="Raleway"/>
            </a:endParaRPr>
          </a:p>
          <a:p>
            <a:pPr indent="0" lvl="0" marL="457200" rtl="0" algn="l">
              <a:spcBef>
                <a:spcPts val="400"/>
              </a:spcBef>
              <a:spcAft>
                <a:spcPts val="0"/>
              </a:spcAft>
              <a:buClr>
                <a:schemeClr val="dk1"/>
              </a:buClr>
              <a:buSzPts val="1100"/>
              <a:buFont typeface="Arial"/>
              <a:buNone/>
            </a:pPr>
            <a:r>
              <a:rPr lang="en" sz="1200">
                <a:solidFill>
                  <a:srgbClr val="595959"/>
                </a:solidFill>
                <a:latin typeface="Raleway"/>
                <a:ea typeface="Raleway"/>
                <a:cs typeface="Raleway"/>
                <a:sym typeface="Raleway"/>
              </a:rPr>
              <a:t>Get summaries from different angles with one tap—key data, speaker views, to-dos, and more</a:t>
            </a:r>
            <a:endParaRPr sz="1200">
              <a:solidFill>
                <a:srgbClr val="595959"/>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200">
              <a:solidFill>
                <a:srgbClr val="595959"/>
              </a:solidFill>
              <a:latin typeface="Raleway"/>
              <a:ea typeface="Raleway"/>
              <a:cs typeface="Raleway"/>
              <a:sym typeface="Raleway"/>
            </a:endParaRPr>
          </a:p>
          <a:p>
            <a:pPr indent="-311150" lvl="0" marL="457200" rtl="0" algn="l">
              <a:spcBef>
                <a:spcPts val="0"/>
              </a:spcBef>
              <a:spcAft>
                <a:spcPts val="0"/>
              </a:spcAft>
              <a:buClr>
                <a:srgbClr val="00D0FF"/>
              </a:buClr>
              <a:buSzPts val="1300"/>
              <a:buFont typeface="Raleway"/>
              <a:buChar char="●"/>
            </a:pPr>
            <a:r>
              <a:rPr b="1" lang="en" sz="1300">
                <a:solidFill>
                  <a:srgbClr val="595959"/>
                </a:solidFill>
                <a:latin typeface="Raleway"/>
                <a:ea typeface="Raleway"/>
                <a:cs typeface="Raleway"/>
                <a:sym typeface="Raleway"/>
              </a:rPr>
              <a:t>Smart template recommendations</a:t>
            </a:r>
            <a:endParaRPr b="1" sz="1300">
              <a:solidFill>
                <a:srgbClr val="595959"/>
              </a:solidFill>
              <a:latin typeface="Raleway"/>
              <a:ea typeface="Raleway"/>
              <a:cs typeface="Raleway"/>
              <a:sym typeface="Raleway"/>
            </a:endParaRPr>
          </a:p>
          <a:p>
            <a:pPr indent="0" lvl="0" marL="457200" rtl="0" algn="l">
              <a:spcBef>
                <a:spcPts val="0"/>
              </a:spcBef>
              <a:spcAft>
                <a:spcPts val="0"/>
              </a:spcAft>
              <a:buClr>
                <a:schemeClr val="dk1"/>
              </a:buClr>
              <a:buSzPts val="1100"/>
              <a:buFont typeface="Arial"/>
              <a:buNone/>
            </a:pPr>
            <a:r>
              <a:rPr lang="en" sz="1200">
                <a:solidFill>
                  <a:srgbClr val="595959"/>
                </a:solidFill>
                <a:latin typeface="Raleway"/>
                <a:ea typeface="Raleway"/>
                <a:cs typeface="Raleway"/>
                <a:sym typeface="Raleway"/>
              </a:rPr>
              <a:t>Get AI-recommended template based on your content, role, and past usage</a:t>
            </a:r>
            <a:endParaRPr sz="1200">
              <a:solidFill>
                <a:srgbClr val="595959"/>
              </a:solidFill>
              <a:latin typeface="Raleway"/>
              <a:ea typeface="Raleway"/>
              <a:cs typeface="Raleway"/>
              <a:sym typeface="Raleway"/>
            </a:endParaRPr>
          </a:p>
          <a:p>
            <a:pPr indent="0" lvl="0" marL="457200" rtl="0" algn="l">
              <a:spcBef>
                <a:spcPts val="0"/>
              </a:spcBef>
              <a:spcAft>
                <a:spcPts val="0"/>
              </a:spcAft>
              <a:buClr>
                <a:schemeClr val="dk1"/>
              </a:buClr>
              <a:buSzPts val="1100"/>
              <a:buFont typeface="Arial"/>
              <a:buNone/>
            </a:pPr>
            <a:r>
              <a:t/>
            </a:r>
            <a:endParaRPr sz="1200">
              <a:solidFill>
                <a:srgbClr val="595959"/>
              </a:solidFill>
              <a:latin typeface="Raleway"/>
              <a:ea typeface="Raleway"/>
              <a:cs typeface="Raleway"/>
              <a:sym typeface="Raleway"/>
            </a:endParaRPr>
          </a:p>
          <a:p>
            <a:pPr indent="-311150" lvl="0" marL="457200" rtl="0" algn="l">
              <a:spcBef>
                <a:spcPts val="0"/>
              </a:spcBef>
              <a:spcAft>
                <a:spcPts val="0"/>
              </a:spcAft>
              <a:buClr>
                <a:srgbClr val="00D0FF"/>
              </a:buClr>
              <a:buSzPts val="1300"/>
              <a:buFont typeface="Raleway"/>
              <a:buChar char="●"/>
            </a:pPr>
            <a:r>
              <a:rPr b="1" lang="en" sz="1300">
                <a:solidFill>
                  <a:srgbClr val="595959"/>
                </a:solidFill>
                <a:latin typeface="Raleway"/>
                <a:ea typeface="Raleway"/>
                <a:cs typeface="Raleway"/>
                <a:sym typeface="Raleway"/>
              </a:rPr>
              <a:t>Build on multimodal input</a:t>
            </a:r>
            <a:endParaRPr b="1" sz="1300">
              <a:solidFill>
                <a:srgbClr val="595959"/>
              </a:solidFill>
              <a:latin typeface="Raleway"/>
              <a:ea typeface="Raleway"/>
              <a:cs typeface="Raleway"/>
              <a:sym typeface="Raleway"/>
            </a:endParaRPr>
          </a:p>
          <a:p>
            <a:pPr indent="0" lvl="0" marL="457200" rtl="0" algn="l">
              <a:spcBef>
                <a:spcPts val="0"/>
              </a:spcBef>
              <a:spcAft>
                <a:spcPts val="0"/>
              </a:spcAft>
              <a:buNone/>
            </a:pPr>
            <a:r>
              <a:rPr lang="en" sz="1200">
                <a:solidFill>
                  <a:srgbClr val="595959"/>
                </a:solidFill>
                <a:latin typeface="Raleway"/>
                <a:ea typeface="Raleway"/>
                <a:cs typeface="Raleway"/>
                <a:sym typeface="Raleway"/>
              </a:rPr>
              <a:t>Summaries built from audio, images, text, and press/tap to highlight. Powered by advanced LLMs, Plaud unified them into a complete summary.</a:t>
            </a:r>
            <a:endParaRPr sz="1200">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15000"/>
              </a:lnSpc>
              <a:spcBef>
                <a:spcPts val="900"/>
              </a:spcBef>
              <a:spcAft>
                <a:spcPts val="0"/>
              </a:spcAft>
              <a:buNone/>
            </a:pPr>
            <a:r>
              <a:t/>
            </a:r>
            <a:endParaRPr>
              <a:solidFill>
                <a:srgbClr val="595959"/>
              </a:solidFill>
              <a:latin typeface="Raleway"/>
              <a:ea typeface="Raleway"/>
              <a:cs typeface="Raleway"/>
              <a:sym typeface="Raleway"/>
            </a:endParaRPr>
          </a:p>
        </p:txBody>
      </p:sp>
      <p:sp>
        <p:nvSpPr>
          <p:cNvPr id="853" name="Google Shape;853;p50"/>
          <p:cNvSpPr txBox="1"/>
          <p:nvPr/>
        </p:nvSpPr>
        <p:spPr>
          <a:xfrm>
            <a:off x="166584" y="671925"/>
            <a:ext cx="6075300" cy="564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Multidimensional summaries</a:t>
            </a:r>
            <a:endParaRPr sz="3000">
              <a:solidFill>
                <a:schemeClr val="dk1"/>
              </a:solidFill>
              <a:latin typeface="Raleway"/>
              <a:ea typeface="Raleway"/>
              <a:cs typeface="Raleway"/>
              <a:sym typeface="Raleway"/>
            </a:endParaRPr>
          </a:p>
        </p:txBody>
      </p:sp>
      <p:pic>
        <p:nvPicPr>
          <p:cNvPr descr=" " id="854" name="Google Shape;854;p50"/>
          <p:cNvPicPr preferRelativeResize="0"/>
          <p:nvPr/>
        </p:nvPicPr>
        <p:blipFill rotWithShape="1">
          <a:blip r:embed="rId4">
            <a:alphaModFix/>
          </a:blip>
          <a:srcRect b="0" l="0" r="0" t="0"/>
          <a:stretch/>
        </p:blipFill>
        <p:spPr>
          <a:xfrm>
            <a:off x="251591" y="1265735"/>
            <a:ext cx="2048327" cy="22578"/>
          </a:xfrm>
          <a:prstGeom prst="rect">
            <a:avLst/>
          </a:prstGeom>
          <a:noFill/>
          <a:ln>
            <a:noFill/>
          </a:ln>
        </p:spPr>
      </p:pic>
      <p:pic>
        <p:nvPicPr>
          <p:cNvPr id="855" name="Google Shape;855;p50"/>
          <p:cNvPicPr preferRelativeResize="0"/>
          <p:nvPr/>
        </p:nvPicPr>
        <p:blipFill>
          <a:blip r:embed="rId5">
            <a:alphaModFix/>
          </a:blip>
          <a:stretch>
            <a:fillRect/>
          </a:stretch>
        </p:blipFill>
        <p:spPr>
          <a:xfrm>
            <a:off x="5517350" y="1265725"/>
            <a:ext cx="4331700" cy="2887800"/>
          </a:xfrm>
          <a:prstGeom prst="roundRect">
            <a:avLst>
              <a:gd fmla="val 5159" name="adj"/>
            </a:avLst>
          </a:prstGeom>
          <a:noFill/>
          <a:ln>
            <a:noFill/>
          </a:ln>
        </p:spPr>
      </p:pic>
      <p:sp>
        <p:nvSpPr>
          <p:cNvPr id="856" name="Google Shape;856;p50"/>
          <p:cNvSpPr/>
          <p:nvPr/>
        </p:nvSpPr>
        <p:spPr>
          <a:xfrm>
            <a:off x="5733800" y="2344350"/>
            <a:ext cx="964200" cy="188700"/>
          </a:xfrm>
          <a:prstGeom prst="roundRect">
            <a:avLst>
              <a:gd fmla="val 16667" name="adj"/>
            </a:avLst>
          </a:prstGeom>
          <a:solidFill>
            <a:srgbClr val="EAE6E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solidFill>
                  <a:srgbClr val="413D3B"/>
                </a:solidFill>
              </a:rPr>
              <a:t>Speaker View</a:t>
            </a:r>
            <a:endParaRPr b="1" sz="800">
              <a:solidFill>
                <a:srgbClr val="413D3B"/>
              </a:solidFill>
            </a:endParaRPr>
          </a:p>
        </p:txBody>
      </p:sp>
      <p:pic>
        <p:nvPicPr>
          <p:cNvPr id="857" name="Google Shape;857;p50"/>
          <p:cNvPicPr preferRelativeResize="0"/>
          <p:nvPr/>
        </p:nvPicPr>
        <p:blipFill>
          <a:blip r:embed="rId6">
            <a:alphaModFix/>
          </a:blip>
          <a:stretch>
            <a:fillRect/>
          </a:stretch>
        </p:blipFill>
        <p:spPr>
          <a:xfrm>
            <a:off x="5733800" y="1546825"/>
            <a:ext cx="964125" cy="797525"/>
          </a:xfrm>
          <a:prstGeom prst="rect">
            <a:avLst/>
          </a:prstGeom>
          <a:noFill/>
          <a:ln>
            <a:noFill/>
          </a:ln>
        </p:spPr>
      </p:pic>
      <p:sp>
        <p:nvSpPr>
          <p:cNvPr id="858" name="Google Shape;858;p50"/>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Multidimensional Summaries</a:t>
            </a:r>
            <a:endParaRPr i="0" sz="900" u="none" cap="none" strike="noStrike">
              <a:solidFill>
                <a:schemeClr val="dk1"/>
              </a:solidFill>
              <a:latin typeface="Raleway"/>
              <a:ea typeface="Raleway"/>
              <a:cs typeface="Raleway"/>
              <a:sym typeface="Raleway"/>
            </a:endParaRPr>
          </a:p>
        </p:txBody>
      </p:sp>
      <p:sp>
        <p:nvSpPr>
          <p:cNvPr id="859" name="Google Shape;859;p50"/>
          <p:cNvSpPr txBox="1"/>
          <p:nvPr/>
        </p:nvSpPr>
        <p:spPr>
          <a:xfrm>
            <a:off x="5566300" y="450000"/>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864" name="Shape 864"/>
        <p:cNvGrpSpPr/>
        <p:nvPr/>
      </p:nvGrpSpPr>
      <p:grpSpPr>
        <a:xfrm>
          <a:off x="0" y="0"/>
          <a:ext cx="0" cy="0"/>
          <a:chOff x="0" y="0"/>
          <a:chExt cx="0" cy="0"/>
        </a:xfrm>
      </p:grpSpPr>
      <p:sp>
        <p:nvSpPr>
          <p:cNvPr id="865" name="Google Shape;865;p51"/>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66" name="Google Shape;866;p51"/>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867" name="Google Shape;867;p51"/>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68" name="Google Shape;868;p51"/>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69" name="Google Shape;869;p51"/>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870" name="Google Shape;870;p51"/>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871" name="Google Shape;871;p51"/>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dk1"/>
                </a:solidFill>
                <a:latin typeface="Raleway"/>
                <a:ea typeface="Raleway"/>
                <a:cs typeface="Raleway"/>
                <a:sym typeface="Raleway"/>
              </a:rPr>
              <a:t>Multidimensional Summaries</a:t>
            </a:r>
            <a:endParaRPr i="0" sz="900" u="none" cap="none" strike="noStrike">
              <a:solidFill>
                <a:schemeClr val="dk1"/>
              </a:solidFill>
              <a:latin typeface="Raleway"/>
              <a:ea typeface="Raleway"/>
              <a:cs typeface="Raleway"/>
              <a:sym typeface="Raleway"/>
            </a:endParaRPr>
          </a:p>
        </p:txBody>
      </p:sp>
      <p:sp>
        <p:nvSpPr>
          <p:cNvPr id="872" name="Google Shape;872;p51"/>
          <p:cNvSpPr txBox="1"/>
          <p:nvPr/>
        </p:nvSpPr>
        <p:spPr>
          <a:xfrm>
            <a:off x="2276750" y="1753625"/>
            <a:ext cx="2937300" cy="1994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Raleway"/>
                <a:ea typeface="Raleway"/>
                <a:cs typeface="Raleway"/>
                <a:sym typeface="Raleway"/>
              </a:rPr>
              <a:t>Tap “Generate” to start </a:t>
            </a:r>
            <a:endParaRPr b="1" sz="600">
              <a:solidFill>
                <a:schemeClr val="dk1"/>
              </a:solidFill>
              <a:latin typeface="Raleway"/>
              <a:ea typeface="Raleway"/>
              <a:cs typeface="Raleway"/>
              <a:sym typeface="Raleway"/>
            </a:endParaRPr>
          </a:p>
          <a:p>
            <a:pPr indent="0" lvl="0" marL="0" rtl="0" algn="l">
              <a:spcBef>
                <a:spcPts val="0"/>
              </a:spcBef>
              <a:spcAft>
                <a:spcPts val="0"/>
              </a:spcAft>
              <a:buNone/>
            </a:pPr>
            <a:r>
              <a:t/>
            </a:r>
            <a:endParaRPr sz="600">
              <a:solidFill>
                <a:srgbClr val="595959"/>
              </a:solidFill>
              <a:latin typeface="Raleway"/>
              <a:ea typeface="Raleway"/>
              <a:cs typeface="Raleway"/>
              <a:sym typeface="Raleway"/>
            </a:endParaRPr>
          </a:p>
          <a:p>
            <a:pPr indent="0" lvl="0" marL="0" rtl="0" algn="l">
              <a:spcBef>
                <a:spcPts val="0"/>
              </a:spcBef>
              <a:spcAft>
                <a:spcPts val="0"/>
              </a:spcAft>
              <a:buNone/>
            </a:pPr>
            <a:r>
              <a:rPr lang="en" sz="1200">
                <a:solidFill>
                  <a:srgbClr val="595959"/>
                </a:solidFill>
                <a:latin typeface="Raleway"/>
                <a:ea typeface="Raleway"/>
                <a:cs typeface="Raleway"/>
                <a:sym typeface="Raleway"/>
              </a:rPr>
              <a:t>Click Generate in the Sources  to transcribe and summarize. Plaud will consider all multimodal inputs to deliver a tailored result.</a:t>
            </a:r>
            <a:endParaRPr sz="600">
              <a:solidFill>
                <a:srgbClr val="595959"/>
              </a:solidFill>
              <a:latin typeface="Raleway"/>
              <a:ea typeface="Raleway"/>
              <a:cs typeface="Raleway"/>
              <a:sym typeface="Raleway"/>
            </a:endParaRPr>
          </a:p>
        </p:txBody>
      </p:sp>
      <p:sp>
        <p:nvSpPr>
          <p:cNvPr id="873" name="Google Shape;873;p51"/>
          <p:cNvSpPr/>
          <p:nvPr/>
        </p:nvSpPr>
        <p:spPr>
          <a:xfrm>
            <a:off x="2342547" y="1518225"/>
            <a:ext cx="874200" cy="235500"/>
          </a:xfrm>
          <a:prstGeom prst="roundRect">
            <a:avLst>
              <a:gd fmla="val 50000" name="adj"/>
            </a:avLst>
          </a:prstGeom>
          <a:solidFill>
            <a:srgbClr val="59595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chemeClr val="lt1"/>
                </a:solidFill>
                <a:latin typeface="Raleway"/>
                <a:ea typeface="Raleway"/>
                <a:cs typeface="Raleway"/>
                <a:sym typeface="Raleway"/>
              </a:rPr>
              <a:t>Step 1</a:t>
            </a:r>
            <a:endParaRPr sz="1300">
              <a:solidFill>
                <a:schemeClr val="lt1"/>
              </a:solidFill>
              <a:latin typeface="Raleway"/>
              <a:ea typeface="Raleway"/>
              <a:cs typeface="Raleway"/>
              <a:sym typeface="Raleway"/>
            </a:endParaRPr>
          </a:p>
        </p:txBody>
      </p:sp>
      <p:sp>
        <p:nvSpPr>
          <p:cNvPr id="874" name="Google Shape;874;p51"/>
          <p:cNvSpPr/>
          <p:nvPr/>
        </p:nvSpPr>
        <p:spPr>
          <a:xfrm>
            <a:off x="5745724" y="3588938"/>
            <a:ext cx="874200" cy="235500"/>
          </a:xfrm>
          <a:prstGeom prst="roundRect">
            <a:avLst>
              <a:gd fmla="val 50000" name="adj"/>
            </a:avLst>
          </a:prstGeom>
          <a:solidFill>
            <a:srgbClr val="595959"/>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chemeClr val="lt1"/>
                </a:solidFill>
                <a:latin typeface="Raleway"/>
                <a:ea typeface="Raleway"/>
                <a:cs typeface="Raleway"/>
                <a:sym typeface="Raleway"/>
              </a:rPr>
              <a:t>Step 2</a:t>
            </a:r>
            <a:endParaRPr sz="1300">
              <a:solidFill>
                <a:schemeClr val="lt1"/>
              </a:solidFill>
              <a:latin typeface="Raleway"/>
              <a:ea typeface="Raleway"/>
              <a:cs typeface="Raleway"/>
              <a:sym typeface="Raleway"/>
            </a:endParaRPr>
          </a:p>
        </p:txBody>
      </p:sp>
      <p:sp>
        <p:nvSpPr>
          <p:cNvPr id="875" name="Google Shape;875;p51"/>
          <p:cNvSpPr txBox="1"/>
          <p:nvPr/>
        </p:nvSpPr>
        <p:spPr>
          <a:xfrm>
            <a:off x="5667476" y="3824450"/>
            <a:ext cx="4167000" cy="101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chemeClr val="dk1"/>
                </a:solidFill>
                <a:latin typeface="Raleway"/>
                <a:ea typeface="Raleway"/>
                <a:cs typeface="Raleway"/>
                <a:sym typeface="Raleway"/>
              </a:rPr>
              <a:t>Add more views from “Notes”</a:t>
            </a:r>
            <a:endParaRPr b="1" sz="1300">
              <a:solidFill>
                <a:schemeClr val="dk1"/>
              </a:solidFill>
              <a:latin typeface="Raleway"/>
              <a:ea typeface="Raleway"/>
              <a:cs typeface="Raleway"/>
              <a:sym typeface="Raleway"/>
            </a:endParaRPr>
          </a:p>
          <a:p>
            <a:pPr indent="0" lvl="0" marL="0" rtl="0" algn="l">
              <a:spcBef>
                <a:spcPts val="0"/>
              </a:spcBef>
              <a:spcAft>
                <a:spcPts val="0"/>
              </a:spcAft>
              <a:buNone/>
            </a:pPr>
            <a:r>
              <a:t/>
            </a:r>
            <a:endParaRPr sz="600">
              <a:solidFill>
                <a:srgbClr val="595959"/>
              </a:solidFill>
              <a:latin typeface="Raleway"/>
              <a:ea typeface="Raleway"/>
              <a:cs typeface="Raleway"/>
              <a:sym typeface="Raleway"/>
            </a:endParaRPr>
          </a:p>
          <a:p>
            <a:pPr indent="0" lvl="0" marL="0" rtl="0" algn="l">
              <a:lnSpc>
                <a:spcPct val="115000"/>
              </a:lnSpc>
              <a:spcBef>
                <a:spcPts val="0"/>
              </a:spcBef>
              <a:spcAft>
                <a:spcPts val="0"/>
              </a:spcAft>
              <a:buClr>
                <a:schemeClr val="dk1"/>
              </a:buClr>
              <a:buSzPts val="1100"/>
              <a:buFont typeface="Arial"/>
              <a:buNone/>
            </a:pPr>
            <a:r>
              <a:rPr lang="en" sz="1200">
                <a:solidFill>
                  <a:srgbClr val="595959"/>
                </a:solidFill>
                <a:latin typeface="Raleway"/>
                <a:ea typeface="Raleway"/>
                <a:cs typeface="Raleway"/>
                <a:sym typeface="Raleway"/>
              </a:rPr>
              <a:t>In the “Notes” tab, tap “+” to create more summaries from different angles. Choose from 2000+ templates like to-dos and speaker views based on what you need.</a:t>
            </a:r>
            <a:endParaRPr sz="13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p:txBody>
      </p:sp>
      <p:pic>
        <p:nvPicPr>
          <p:cNvPr id="876" name="Google Shape;876;p51"/>
          <p:cNvPicPr preferRelativeResize="0"/>
          <p:nvPr/>
        </p:nvPicPr>
        <p:blipFill rotWithShape="1">
          <a:blip r:embed="rId4">
            <a:alphaModFix/>
          </a:blip>
          <a:srcRect b="0" l="0" r="0" t="56345"/>
          <a:stretch/>
        </p:blipFill>
        <p:spPr>
          <a:xfrm>
            <a:off x="303013" y="1518225"/>
            <a:ext cx="1945500" cy="1840800"/>
          </a:xfrm>
          <a:prstGeom prst="roundRect">
            <a:avLst>
              <a:gd fmla="val 4536" name="adj"/>
            </a:avLst>
          </a:prstGeom>
          <a:noFill/>
          <a:ln>
            <a:noFill/>
          </a:ln>
        </p:spPr>
      </p:pic>
      <p:sp>
        <p:nvSpPr>
          <p:cNvPr id="877" name="Google Shape;877;p51"/>
          <p:cNvSpPr txBox="1"/>
          <p:nvPr/>
        </p:nvSpPr>
        <p:spPr>
          <a:xfrm>
            <a:off x="251575" y="615150"/>
            <a:ext cx="46653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aleway"/>
                <a:ea typeface="Raleway"/>
                <a:cs typeface="Raleway"/>
                <a:sym typeface="Raleway"/>
              </a:rPr>
              <a:t>How to generate multidimensional summaries?</a:t>
            </a:r>
            <a:endParaRPr sz="2000">
              <a:solidFill>
                <a:schemeClr val="dk1"/>
              </a:solidFill>
              <a:latin typeface="Raleway"/>
              <a:ea typeface="Raleway"/>
              <a:cs typeface="Raleway"/>
              <a:sym typeface="Raleway"/>
            </a:endParaRPr>
          </a:p>
        </p:txBody>
      </p:sp>
      <p:cxnSp>
        <p:nvCxnSpPr>
          <p:cNvPr id="878" name="Google Shape;878;p51"/>
          <p:cNvCxnSpPr/>
          <p:nvPr/>
        </p:nvCxnSpPr>
        <p:spPr>
          <a:xfrm rot="10800000">
            <a:off x="1686425" y="3063600"/>
            <a:ext cx="295800" cy="205800"/>
          </a:xfrm>
          <a:prstGeom prst="straightConnector1">
            <a:avLst/>
          </a:prstGeom>
          <a:noFill/>
          <a:ln cap="flat" cmpd="sng" w="19050">
            <a:solidFill>
              <a:srgbClr val="000000"/>
            </a:solidFill>
            <a:prstDash val="solid"/>
            <a:round/>
            <a:headEnd len="med" w="med" type="none"/>
            <a:tailEnd len="med" w="med" type="triangle"/>
          </a:ln>
        </p:spPr>
      </p:cxnSp>
      <p:pic>
        <p:nvPicPr>
          <p:cNvPr id="879" name="Google Shape;879;p51"/>
          <p:cNvPicPr preferRelativeResize="0"/>
          <p:nvPr/>
        </p:nvPicPr>
        <p:blipFill rotWithShape="1">
          <a:blip r:embed="rId5">
            <a:alphaModFix/>
          </a:blip>
          <a:srcRect b="33757" l="0" r="0" t="0"/>
          <a:stretch/>
        </p:blipFill>
        <p:spPr>
          <a:xfrm>
            <a:off x="7806986" y="1155750"/>
            <a:ext cx="1575300" cy="2268600"/>
          </a:xfrm>
          <a:prstGeom prst="roundRect">
            <a:avLst>
              <a:gd fmla="val 8676" name="adj"/>
            </a:avLst>
          </a:prstGeom>
          <a:noFill/>
          <a:ln>
            <a:noFill/>
          </a:ln>
        </p:spPr>
      </p:pic>
      <p:pic>
        <p:nvPicPr>
          <p:cNvPr id="880" name="Google Shape;880;p51"/>
          <p:cNvPicPr preferRelativeResize="0"/>
          <p:nvPr/>
        </p:nvPicPr>
        <p:blipFill>
          <a:blip r:embed="rId6">
            <a:alphaModFix/>
          </a:blip>
          <a:stretch>
            <a:fillRect/>
          </a:stretch>
        </p:blipFill>
        <p:spPr>
          <a:xfrm>
            <a:off x="5745725" y="1155750"/>
            <a:ext cx="1706100" cy="2268600"/>
          </a:xfrm>
          <a:prstGeom prst="roundRect">
            <a:avLst>
              <a:gd fmla="val 4541" name="adj"/>
            </a:avLst>
          </a:prstGeom>
          <a:noFill/>
          <a:ln>
            <a:noFill/>
          </a:ln>
        </p:spPr>
      </p:pic>
      <p:sp>
        <p:nvSpPr>
          <p:cNvPr id="881" name="Google Shape;881;p51"/>
          <p:cNvSpPr txBox="1"/>
          <p:nvPr/>
        </p:nvSpPr>
        <p:spPr>
          <a:xfrm>
            <a:off x="346975" y="3900650"/>
            <a:ext cx="4474500" cy="7329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rPr lang="en" sz="1200">
                <a:solidFill>
                  <a:schemeClr val="dk1"/>
                </a:solidFill>
                <a:latin typeface="Raleway"/>
                <a:ea typeface="Raleway"/>
                <a:cs typeface="Raleway"/>
                <a:sym typeface="Raleway"/>
              </a:rPr>
              <a:t>Notes &gt; Highlights are automatically pulled from your press/tap to highlights, typed notes, and images.</a:t>
            </a:r>
            <a:endParaRPr sz="1200">
              <a:solidFill>
                <a:srgbClr val="413D3B"/>
              </a:solidFill>
              <a:latin typeface="Raleway"/>
              <a:ea typeface="Raleway"/>
              <a:cs typeface="Raleway"/>
              <a:sym typeface="Raleway"/>
            </a:endParaRPr>
          </a:p>
        </p:txBody>
      </p:sp>
      <p:sp>
        <p:nvSpPr>
          <p:cNvPr id="882" name="Google Shape;882;p51"/>
          <p:cNvSpPr/>
          <p:nvPr/>
        </p:nvSpPr>
        <p:spPr>
          <a:xfrm>
            <a:off x="414997" y="3665150"/>
            <a:ext cx="874200" cy="235500"/>
          </a:xfrm>
          <a:prstGeom prst="roundRect">
            <a:avLst>
              <a:gd fmla="val 50000" name="adj"/>
            </a:avLst>
          </a:prstGeom>
          <a:solidFill>
            <a:srgbClr val="00D0FF"/>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300">
                <a:solidFill>
                  <a:schemeClr val="lt1"/>
                </a:solidFill>
                <a:latin typeface="Raleway"/>
                <a:ea typeface="Raleway"/>
                <a:cs typeface="Raleway"/>
                <a:sym typeface="Raleway"/>
              </a:rPr>
              <a:t>Tips</a:t>
            </a:r>
            <a:endParaRPr sz="1300">
              <a:solidFill>
                <a:schemeClr val="lt1"/>
              </a:solidFill>
              <a:latin typeface="Raleway"/>
              <a:ea typeface="Raleway"/>
              <a:cs typeface="Raleway"/>
              <a:sym typeface="Raleway"/>
            </a:endParaRPr>
          </a:p>
        </p:txBody>
      </p:sp>
      <p:cxnSp>
        <p:nvCxnSpPr>
          <p:cNvPr id="883" name="Google Shape;883;p51"/>
          <p:cNvCxnSpPr/>
          <p:nvPr/>
        </p:nvCxnSpPr>
        <p:spPr>
          <a:xfrm rot="10800000">
            <a:off x="6974675" y="1801275"/>
            <a:ext cx="295800" cy="205800"/>
          </a:xfrm>
          <a:prstGeom prst="straightConnector1">
            <a:avLst/>
          </a:prstGeom>
          <a:noFill/>
          <a:ln cap="flat" cmpd="sng" w="19050">
            <a:solidFill>
              <a:srgbClr val="000000"/>
            </a:solidFill>
            <a:prstDash val="solid"/>
            <a:round/>
            <a:headEnd len="med" w="med" type="none"/>
            <a:tailEnd len="med" w="med" type="triangle"/>
          </a:ln>
        </p:spPr>
      </p:cxnSp>
      <p:sp>
        <p:nvSpPr>
          <p:cNvPr id="884" name="Google Shape;884;p51"/>
          <p:cNvSpPr/>
          <p:nvPr/>
        </p:nvSpPr>
        <p:spPr>
          <a:xfrm>
            <a:off x="6678875" y="1579250"/>
            <a:ext cx="295800" cy="267300"/>
          </a:xfrm>
          <a:prstGeom prst="ellipse">
            <a:avLst/>
          </a:prstGeom>
          <a:noFill/>
          <a:ln cap="flat" cmpd="sng" w="28575">
            <a:solidFill>
              <a:srgbClr val="8F53E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5" name="Google Shape;885;p51"/>
          <p:cNvSpPr/>
          <p:nvPr/>
        </p:nvSpPr>
        <p:spPr>
          <a:xfrm>
            <a:off x="7534300" y="2325000"/>
            <a:ext cx="212400" cy="150600"/>
          </a:xfrm>
          <a:prstGeom prst="rightArrow">
            <a:avLst>
              <a:gd fmla="val 50000" name="adj1"/>
              <a:gd fmla="val 50000" name="adj2"/>
            </a:avLst>
          </a:prstGeom>
          <a:solidFill>
            <a:srgbClr val="413D3B"/>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86" name="Google Shape;886;p51"/>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891" name="Shape 891"/>
        <p:cNvGrpSpPr/>
        <p:nvPr/>
      </p:nvGrpSpPr>
      <p:grpSpPr>
        <a:xfrm>
          <a:off x="0" y="0"/>
          <a:ext cx="0" cy="0"/>
          <a:chOff x="0" y="0"/>
          <a:chExt cx="0" cy="0"/>
        </a:xfrm>
      </p:grpSpPr>
      <p:sp>
        <p:nvSpPr>
          <p:cNvPr id="892" name="Google Shape;892;p52"/>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893" name="Google Shape;893;p52"/>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894" name="Google Shape;894;p52"/>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895" name="Google Shape;895;p52"/>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896" name="Google Shape;896;p52"/>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897" name="Google Shape;897;p52"/>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Ask Plaud</a:t>
            </a:r>
            <a:endParaRPr i="0" sz="900" u="none" cap="none" strike="noStrike">
              <a:solidFill>
                <a:schemeClr val="dk1"/>
              </a:solidFill>
              <a:latin typeface="Raleway"/>
              <a:ea typeface="Raleway"/>
              <a:cs typeface="Raleway"/>
              <a:sym typeface="Raleway"/>
            </a:endParaRPr>
          </a:p>
        </p:txBody>
      </p:sp>
      <p:sp>
        <p:nvSpPr>
          <p:cNvPr id="898" name="Google Shape;898;p52"/>
          <p:cNvSpPr txBox="1"/>
          <p:nvPr/>
        </p:nvSpPr>
        <p:spPr>
          <a:xfrm>
            <a:off x="166584" y="1312800"/>
            <a:ext cx="4775400" cy="594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
                <a:solidFill>
                  <a:srgbClr val="595959"/>
                </a:solidFill>
                <a:latin typeface="Raleway"/>
                <a:ea typeface="Raleway"/>
                <a:cs typeface="Raleway"/>
                <a:sym typeface="Raleway"/>
              </a:rPr>
              <a:t>Ask Plaud enables users to interact with their notes using natural language—</a:t>
            </a:r>
            <a:r>
              <a:rPr b="1" lang="en">
                <a:solidFill>
                  <a:srgbClr val="595959"/>
                </a:solidFill>
                <a:latin typeface="Raleway"/>
                <a:ea typeface="Raleway"/>
                <a:cs typeface="Raleway"/>
                <a:sym typeface="Raleway"/>
              </a:rPr>
              <a:t>ask questions, extract insights, generate content, and guide follow-up actions.</a:t>
            </a:r>
            <a:endParaRPr b="1">
              <a:solidFill>
                <a:srgbClr val="595959"/>
              </a:solidFill>
              <a:latin typeface="Raleway"/>
              <a:ea typeface="Raleway"/>
              <a:cs typeface="Raleway"/>
              <a:sym typeface="Raleway"/>
            </a:endParaRPr>
          </a:p>
          <a:p>
            <a:pPr indent="0" lvl="0" marL="0" rtl="0" algn="l">
              <a:lnSpc>
                <a:spcPct val="115000"/>
              </a:lnSpc>
              <a:spcBef>
                <a:spcPts val="1200"/>
              </a:spcBef>
              <a:spcAft>
                <a:spcPts val="0"/>
              </a:spcAft>
              <a:buNone/>
            </a:pPr>
            <a:r>
              <a:t/>
            </a:r>
            <a:endParaRPr>
              <a:solidFill>
                <a:srgbClr val="413D3B"/>
              </a:solidFill>
              <a:latin typeface="Raleway"/>
              <a:ea typeface="Raleway"/>
              <a:cs typeface="Raleway"/>
              <a:sym typeface="Raleway"/>
            </a:endParaRPr>
          </a:p>
          <a:p>
            <a:pPr indent="0" lvl="0" marL="0" rtl="0" algn="l">
              <a:lnSpc>
                <a:spcPct val="115000"/>
              </a:lnSpc>
              <a:spcBef>
                <a:spcPts val="900"/>
              </a:spcBef>
              <a:spcAft>
                <a:spcPts val="0"/>
              </a:spcAft>
              <a:buNone/>
            </a:pPr>
            <a:r>
              <a:t/>
            </a:r>
            <a:endParaRPr sz="1150">
              <a:solidFill>
                <a:srgbClr val="595959"/>
              </a:solidFill>
              <a:latin typeface="Raleway"/>
              <a:ea typeface="Raleway"/>
              <a:cs typeface="Raleway"/>
              <a:sym typeface="Raleway"/>
            </a:endParaRPr>
          </a:p>
          <a:p>
            <a:pPr indent="0" lvl="0" marL="0" rtl="0" algn="l">
              <a:lnSpc>
                <a:spcPct val="115000"/>
              </a:lnSpc>
              <a:spcBef>
                <a:spcPts val="0"/>
              </a:spcBef>
              <a:spcAft>
                <a:spcPts val="0"/>
              </a:spcAft>
              <a:buNone/>
            </a:pPr>
            <a:r>
              <a:t/>
            </a:r>
            <a:endParaRPr sz="1200">
              <a:solidFill>
                <a:srgbClr val="595959"/>
              </a:solidFill>
              <a:latin typeface="Raleway"/>
              <a:ea typeface="Raleway"/>
              <a:cs typeface="Raleway"/>
              <a:sym typeface="Raleway"/>
            </a:endParaRPr>
          </a:p>
        </p:txBody>
      </p:sp>
      <p:sp>
        <p:nvSpPr>
          <p:cNvPr id="899" name="Google Shape;899;p52"/>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00" name="Google Shape;900;p52"/>
          <p:cNvSpPr txBox="1"/>
          <p:nvPr/>
        </p:nvSpPr>
        <p:spPr>
          <a:xfrm>
            <a:off x="166584" y="671925"/>
            <a:ext cx="60753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Ask Plaud</a:t>
            </a:r>
            <a:endParaRPr sz="3000">
              <a:solidFill>
                <a:schemeClr val="dk1"/>
              </a:solidFill>
              <a:latin typeface="Raleway"/>
              <a:ea typeface="Raleway"/>
              <a:cs typeface="Raleway"/>
              <a:sym typeface="Raleway"/>
            </a:endParaRPr>
          </a:p>
        </p:txBody>
      </p:sp>
      <p:pic>
        <p:nvPicPr>
          <p:cNvPr descr=" " id="901" name="Google Shape;901;p52"/>
          <p:cNvPicPr preferRelativeResize="0"/>
          <p:nvPr/>
        </p:nvPicPr>
        <p:blipFill rotWithShape="1">
          <a:blip r:embed="rId4">
            <a:alphaModFix/>
          </a:blip>
          <a:srcRect b="0" l="0" r="0" t="0"/>
          <a:stretch/>
        </p:blipFill>
        <p:spPr>
          <a:xfrm>
            <a:off x="251591" y="1265735"/>
            <a:ext cx="2048327" cy="22578"/>
          </a:xfrm>
          <a:prstGeom prst="rect">
            <a:avLst/>
          </a:prstGeom>
          <a:noFill/>
          <a:ln>
            <a:noFill/>
          </a:ln>
        </p:spPr>
      </p:pic>
      <p:pic>
        <p:nvPicPr>
          <p:cNvPr id="902" name="Google Shape;902;p52"/>
          <p:cNvPicPr preferRelativeResize="0"/>
          <p:nvPr/>
        </p:nvPicPr>
        <p:blipFill rotWithShape="1">
          <a:blip r:embed="rId5">
            <a:alphaModFix/>
          </a:blip>
          <a:srcRect b="3266" l="2743" r="3297" t="2340"/>
          <a:stretch/>
        </p:blipFill>
        <p:spPr>
          <a:xfrm>
            <a:off x="5264125" y="529375"/>
            <a:ext cx="4451100" cy="4471500"/>
          </a:xfrm>
          <a:prstGeom prst="roundRect">
            <a:avLst>
              <a:gd fmla="val 2294" name="adj"/>
            </a:avLst>
          </a:prstGeom>
          <a:noFill/>
          <a:ln>
            <a:noFill/>
          </a:ln>
        </p:spPr>
      </p:pic>
      <p:sp>
        <p:nvSpPr>
          <p:cNvPr id="903" name="Google Shape;903;p52"/>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08" name="Shape 908"/>
        <p:cNvGrpSpPr/>
        <p:nvPr/>
      </p:nvGrpSpPr>
      <p:grpSpPr>
        <a:xfrm>
          <a:off x="0" y="0"/>
          <a:ext cx="0" cy="0"/>
          <a:chOff x="0" y="0"/>
          <a:chExt cx="0" cy="0"/>
        </a:xfrm>
      </p:grpSpPr>
      <p:sp>
        <p:nvSpPr>
          <p:cNvPr id="909" name="Google Shape;909;p53"/>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10" name="Google Shape;910;p53"/>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911" name="Google Shape;911;p53"/>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912" name="Google Shape;912;p53"/>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913" name="Google Shape;913;p53"/>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Ask Plaud</a:t>
            </a:r>
            <a:endParaRPr i="0" sz="900" u="none" cap="none" strike="noStrike">
              <a:solidFill>
                <a:schemeClr val="dk1"/>
              </a:solidFill>
              <a:latin typeface="Raleway"/>
              <a:ea typeface="Raleway"/>
              <a:cs typeface="Raleway"/>
              <a:sym typeface="Raleway"/>
            </a:endParaRPr>
          </a:p>
        </p:txBody>
      </p:sp>
      <p:sp>
        <p:nvSpPr>
          <p:cNvPr id="914" name="Google Shape;914;p53"/>
          <p:cNvSpPr txBox="1"/>
          <p:nvPr/>
        </p:nvSpPr>
        <p:spPr>
          <a:xfrm>
            <a:off x="953900" y="3013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8E52EC"/>
                </a:solidFill>
                <a:latin typeface="Raleway"/>
                <a:ea typeface="Raleway"/>
                <a:cs typeface="Raleway"/>
                <a:sym typeface="Raleway"/>
              </a:rPr>
              <a:t>Smart Suggestions</a:t>
            </a:r>
            <a:endParaRPr b="1">
              <a:solidFill>
                <a:srgbClr val="8E52EC"/>
              </a:solidFill>
              <a:latin typeface="Raleway"/>
              <a:ea typeface="Raleway"/>
              <a:cs typeface="Raleway"/>
              <a:sym typeface="Raleway"/>
            </a:endParaRPr>
          </a:p>
          <a:p>
            <a:pPr indent="0" lvl="0" marL="0" rtl="0" algn="l">
              <a:spcBef>
                <a:spcPts val="400"/>
              </a:spcBef>
              <a:spcAft>
                <a:spcPts val="0"/>
              </a:spcAft>
              <a:buClr>
                <a:schemeClr val="dk1"/>
              </a:buClr>
              <a:buSzPts val="1100"/>
              <a:buFont typeface="Arial"/>
              <a:buNone/>
            </a:pPr>
            <a:r>
              <a:rPr lang="en" sz="1200">
                <a:solidFill>
                  <a:srgbClr val="595959"/>
                </a:solidFill>
                <a:latin typeface="Raleway"/>
                <a:ea typeface="Raleway"/>
                <a:cs typeface="Raleway"/>
                <a:sym typeface="Raleway"/>
              </a:rPr>
              <a:t>Get unstuck faster — Ask Plaud suggests the next best question or action based on your context.</a:t>
            </a: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sp>
        <p:nvSpPr>
          <p:cNvPr id="915" name="Google Shape;915;p53"/>
          <p:cNvSpPr txBox="1"/>
          <p:nvPr/>
        </p:nvSpPr>
        <p:spPr>
          <a:xfrm>
            <a:off x="6594650" y="3011600"/>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00D0FF"/>
                </a:solidFill>
                <a:latin typeface="Raleway"/>
                <a:ea typeface="Raleway"/>
                <a:cs typeface="Raleway"/>
                <a:sym typeface="Raleway"/>
              </a:rPr>
              <a:t>Source-Based Answers</a:t>
            </a:r>
            <a:endParaRPr b="1">
              <a:solidFill>
                <a:srgbClr val="00D0FF"/>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Trust every answer — responses link directly to original content, so you can verify and move forward with confidence.</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pic>
        <p:nvPicPr>
          <p:cNvPr id="916" name="Google Shape;916;p53"/>
          <p:cNvPicPr preferRelativeResize="0"/>
          <p:nvPr/>
        </p:nvPicPr>
        <p:blipFill rotWithShape="1">
          <a:blip r:embed="rId4">
            <a:alphaModFix/>
          </a:blip>
          <a:srcRect b="14471" l="0" r="0" t="0"/>
          <a:stretch/>
        </p:blipFill>
        <p:spPr>
          <a:xfrm>
            <a:off x="6677150" y="1459550"/>
            <a:ext cx="2294100" cy="1524300"/>
          </a:xfrm>
          <a:prstGeom prst="roundRect">
            <a:avLst>
              <a:gd fmla="val 5783" name="adj"/>
            </a:avLst>
          </a:prstGeom>
          <a:noFill/>
          <a:ln>
            <a:noFill/>
          </a:ln>
        </p:spPr>
      </p:pic>
      <p:pic>
        <p:nvPicPr>
          <p:cNvPr id="917" name="Google Shape;917;p53"/>
          <p:cNvPicPr preferRelativeResize="0"/>
          <p:nvPr/>
        </p:nvPicPr>
        <p:blipFill rotWithShape="1">
          <a:blip r:embed="rId5">
            <a:alphaModFix/>
          </a:blip>
          <a:srcRect b="11676" l="0" r="0" t="0"/>
          <a:stretch/>
        </p:blipFill>
        <p:spPr>
          <a:xfrm>
            <a:off x="1036400" y="1433924"/>
            <a:ext cx="2294100" cy="1579800"/>
          </a:xfrm>
          <a:prstGeom prst="roundRect">
            <a:avLst>
              <a:gd fmla="val 6275" name="adj"/>
            </a:avLst>
          </a:prstGeom>
          <a:noFill/>
          <a:ln>
            <a:noFill/>
          </a:ln>
        </p:spPr>
      </p:pic>
      <p:pic>
        <p:nvPicPr>
          <p:cNvPr id="918" name="Google Shape;918;p53"/>
          <p:cNvPicPr preferRelativeResize="0"/>
          <p:nvPr/>
        </p:nvPicPr>
        <p:blipFill rotWithShape="1">
          <a:blip r:embed="rId6">
            <a:alphaModFix/>
          </a:blip>
          <a:srcRect b="3998" l="0" r="0" t="3452"/>
          <a:stretch/>
        </p:blipFill>
        <p:spPr>
          <a:xfrm>
            <a:off x="3860375" y="1433925"/>
            <a:ext cx="2204400" cy="1579800"/>
          </a:xfrm>
          <a:prstGeom prst="roundRect">
            <a:avLst>
              <a:gd fmla="val 6105" name="adj"/>
            </a:avLst>
          </a:prstGeom>
          <a:noFill/>
          <a:ln>
            <a:noFill/>
          </a:ln>
        </p:spPr>
      </p:pic>
      <p:sp>
        <p:nvSpPr>
          <p:cNvPr id="919" name="Google Shape;919;p53"/>
          <p:cNvSpPr txBox="1"/>
          <p:nvPr/>
        </p:nvSpPr>
        <p:spPr>
          <a:xfrm>
            <a:off x="3787175" y="3039000"/>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38FB5F"/>
                </a:solidFill>
                <a:latin typeface="Raleway"/>
                <a:ea typeface="Raleway"/>
                <a:cs typeface="Raleway"/>
                <a:sym typeface="Raleway"/>
              </a:rPr>
              <a:t>Save Answer as Note</a:t>
            </a:r>
            <a:endParaRPr b="1">
              <a:solidFill>
                <a:srgbClr val="38FB5F"/>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Don’t just ask — act on it. Instantly save any answer into a structured note you can reuse or share.</a:t>
            </a: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cxnSp>
        <p:nvCxnSpPr>
          <p:cNvPr id="920" name="Google Shape;920;p53"/>
          <p:cNvCxnSpPr/>
          <p:nvPr/>
        </p:nvCxnSpPr>
        <p:spPr>
          <a:xfrm rot="10800000">
            <a:off x="7935600" y="2544800"/>
            <a:ext cx="231600" cy="115800"/>
          </a:xfrm>
          <a:prstGeom prst="straightConnector1">
            <a:avLst/>
          </a:prstGeom>
          <a:noFill/>
          <a:ln cap="flat" cmpd="sng" w="19050">
            <a:solidFill>
              <a:srgbClr val="000000"/>
            </a:solidFill>
            <a:prstDash val="solid"/>
            <a:round/>
            <a:headEnd len="med" w="med" type="none"/>
            <a:tailEnd len="med" w="med" type="triangle"/>
          </a:ln>
        </p:spPr>
      </p:cxnSp>
      <p:cxnSp>
        <p:nvCxnSpPr>
          <p:cNvPr id="921" name="Google Shape;921;p53"/>
          <p:cNvCxnSpPr/>
          <p:nvPr/>
        </p:nvCxnSpPr>
        <p:spPr>
          <a:xfrm>
            <a:off x="5576525" y="2703875"/>
            <a:ext cx="244500" cy="180300"/>
          </a:xfrm>
          <a:prstGeom prst="straightConnector1">
            <a:avLst/>
          </a:prstGeom>
          <a:noFill/>
          <a:ln cap="flat" cmpd="sng" w="19050">
            <a:solidFill>
              <a:srgbClr val="000000"/>
            </a:solidFill>
            <a:prstDash val="solid"/>
            <a:round/>
            <a:headEnd len="med" w="med" type="none"/>
            <a:tailEnd len="med" w="med" type="triangle"/>
          </a:ln>
        </p:spPr>
      </p:cxnSp>
      <p:sp>
        <p:nvSpPr>
          <p:cNvPr id="922" name="Google Shape;922;p53"/>
          <p:cNvSpPr txBox="1"/>
          <p:nvPr/>
        </p:nvSpPr>
        <p:spPr>
          <a:xfrm>
            <a:off x="251575" y="615150"/>
            <a:ext cx="59946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aleway"/>
                <a:ea typeface="Raleway"/>
                <a:cs typeface="Raleway"/>
                <a:sym typeface="Raleway"/>
              </a:rPr>
              <a:t>How to transform your workflow with Ask Plaud?</a:t>
            </a:r>
            <a:endParaRPr sz="2000">
              <a:solidFill>
                <a:schemeClr val="dk1"/>
              </a:solidFill>
              <a:latin typeface="Raleway"/>
              <a:ea typeface="Raleway"/>
              <a:cs typeface="Raleway"/>
              <a:sym typeface="Raleway"/>
            </a:endParaRPr>
          </a:p>
        </p:txBody>
      </p:sp>
      <p:sp>
        <p:nvSpPr>
          <p:cNvPr id="923" name="Google Shape;923;p53"/>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28" name="Shape 928"/>
        <p:cNvGrpSpPr/>
        <p:nvPr/>
      </p:nvGrpSpPr>
      <p:grpSpPr>
        <a:xfrm>
          <a:off x="0" y="0"/>
          <a:ext cx="0" cy="0"/>
          <a:chOff x="0" y="0"/>
          <a:chExt cx="0" cy="0"/>
        </a:xfrm>
      </p:grpSpPr>
      <p:sp>
        <p:nvSpPr>
          <p:cNvPr id="929" name="Google Shape;929;p54"/>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30" name="Google Shape;930;p54"/>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931" name="Google Shape;931;p54"/>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932" name="Google Shape;932;p54"/>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933" name="Google Shape;933;p54"/>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Ask Plaud</a:t>
            </a:r>
            <a:endParaRPr i="0" sz="900" u="none" cap="none" strike="noStrike">
              <a:solidFill>
                <a:schemeClr val="dk1"/>
              </a:solidFill>
              <a:latin typeface="Raleway"/>
              <a:ea typeface="Raleway"/>
              <a:cs typeface="Raleway"/>
              <a:sym typeface="Raleway"/>
            </a:endParaRPr>
          </a:p>
        </p:txBody>
      </p:sp>
      <p:pic>
        <p:nvPicPr>
          <p:cNvPr id="934" name="Google Shape;934;p54"/>
          <p:cNvPicPr preferRelativeResize="0"/>
          <p:nvPr/>
        </p:nvPicPr>
        <p:blipFill rotWithShape="1">
          <a:blip r:embed="rId4">
            <a:alphaModFix/>
          </a:blip>
          <a:srcRect b="7166" l="0" r="0" t="0"/>
          <a:stretch/>
        </p:blipFill>
        <p:spPr>
          <a:xfrm>
            <a:off x="1023875" y="1488100"/>
            <a:ext cx="2204400" cy="1623900"/>
          </a:xfrm>
          <a:prstGeom prst="roundRect">
            <a:avLst>
              <a:gd fmla="val 4290" name="adj"/>
            </a:avLst>
          </a:prstGeom>
          <a:noFill/>
          <a:ln>
            <a:noFill/>
          </a:ln>
        </p:spPr>
      </p:pic>
      <p:sp>
        <p:nvSpPr>
          <p:cNvPr id="935" name="Google Shape;935;p54"/>
          <p:cNvSpPr txBox="1"/>
          <p:nvPr/>
        </p:nvSpPr>
        <p:spPr>
          <a:xfrm>
            <a:off x="1023875" y="3321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8E52EC"/>
                </a:solidFill>
                <a:latin typeface="Raleway"/>
                <a:ea typeface="Raleway"/>
                <a:cs typeface="Raleway"/>
                <a:sym typeface="Raleway"/>
              </a:rPr>
              <a:t>Global Search</a:t>
            </a:r>
            <a:endParaRPr b="1">
              <a:solidFill>
                <a:srgbClr val="8E52EC"/>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Find anything, instantly — Ask questions across all your files to surface key insights, tasks, or details in seconds</a:t>
            </a: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sp>
        <p:nvSpPr>
          <p:cNvPr id="936" name="Google Shape;936;p54"/>
          <p:cNvSpPr/>
          <p:nvPr/>
        </p:nvSpPr>
        <p:spPr>
          <a:xfrm>
            <a:off x="1272000" y="1985225"/>
            <a:ext cx="1147800" cy="263100"/>
          </a:xfrm>
          <a:prstGeom prst="roundRect">
            <a:avLst>
              <a:gd fmla="val 16667"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413D3B"/>
                </a:solidFill>
              </a:rPr>
              <a:t>Ask Plaud “Launch”</a:t>
            </a:r>
            <a:endParaRPr sz="800">
              <a:solidFill>
                <a:srgbClr val="413D3B"/>
              </a:solidFill>
            </a:endParaRPr>
          </a:p>
        </p:txBody>
      </p:sp>
      <p:sp>
        <p:nvSpPr>
          <p:cNvPr id="937" name="Google Shape;937;p54"/>
          <p:cNvSpPr txBox="1"/>
          <p:nvPr/>
        </p:nvSpPr>
        <p:spPr>
          <a:xfrm>
            <a:off x="251575" y="615150"/>
            <a:ext cx="56268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aleway"/>
                <a:ea typeface="Raleway"/>
                <a:cs typeface="Raleway"/>
                <a:sym typeface="Raleway"/>
              </a:rPr>
              <a:t>How to transform your workflow with Ask Plaud?</a:t>
            </a:r>
            <a:endParaRPr sz="2000">
              <a:solidFill>
                <a:schemeClr val="dk1"/>
              </a:solidFill>
              <a:latin typeface="Raleway"/>
              <a:ea typeface="Raleway"/>
              <a:cs typeface="Raleway"/>
              <a:sym typeface="Raleway"/>
            </a:endParaRPr>
          </a:p>
        </p:txBody>
      </p:sp>
      <p:sp>
        <p:nvSpPr>
          <p:cNvPr id="938" name="Google Shape;938;p54"/>
          <p:cNvSpPr txBox="1"/>
          <p:nvPr/>
        </p:nvSpPr>
        <p:spPr>
          <a:xfrm>
            <a:off x="3913950" y="3321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39F672"/>
                </a:solidFill>
                <a:latin typeface="Raleway"/>
                <a:ea typeface="Raleway"/>
                <a:cs typeface="Raleway"/>
                <a:sym typeface="Raleway"/>
              </a:rPr>
              <a:t>Ask by Voice</a:t>
            </a:r>
            <a:r>
              <a:rPr b="1" lang="en" sz="1000">
                <a:solidFill>
                  <a:srgbClr val="39F672"/>
                </a:solidFill>
                <a:latin typeface="Raleway"/>
                <a:ea typeface="Raleway"/>
                <a:cs typeface="Raleway"/>
                <a:sym typeface="Raleway"/>
              </a:rPr>
              <a:t> (coming soon)</a:t>
            </a:r>
            <a:endParaRPr b="1" sz="1000">
              <a:solidFill>
                <a:srgbClr val="39F672"/>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Allows users to ask questions using voice input instead of typing—ideal for fast or hands-free interactions.</a:t>
            </a:r>
            <a:endParaRPr sz="1200">
              <a:solidFill>
                <a:srgbClr val="595959"/>
              </a:solidFill>
              <a:latin typeface="Raleway"/>
              <a:ea typeface="Raleway"/>
              <a:cs typeface="Raleway"/>
              <a:sym typeface="Raleway"/>
            </a:endParaRPr>
          </a:p>
          <a:p>
            <a:pPr indent="0" lvl="0" marL="0" rtl="0" algn="l">
              <a:spcBef>
                <a:spcPts val="0"/>
              </a:spcBef>
              <a:spcAft>
                <a:spcPts val="0"/>
              </a:spcAft>
              <a:buNone/>
            </a:pP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sp>
        <p:nvSpPr>
          <p:cNvPr id="939" name="Google Shape;939;p54"/>
          <p:cNvSpPr txBox="1"/>
          <p:nvPr/>
        </p:nvSpPr>
        <p:spPr>
          <a:xfrm>
            <a:off x="6804025" y="3321725"/>
            <a:ext cx="28116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00D0FF"/>
                </a:solidFill>
                <a:latin typeface="Raleway"/>
                <a:ea typeface="Raleway"/>
                <a:cs typeface="Raleway"/>
                <a:sym typeface="Raleway"/>
              </a:rPr>
              <a:t>Deep Thinking</a:t>
            </a:r>
            <a:endParaRPr b="1">
              <a:solidFill>
                <a:srgbClr val="00D0FF"/>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Offer to wo response styles -  Default for instant answers, Deep Thinking for longer, more thoughtful, and structured responses, with deeper reasoning, clearer organization, and more value.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413D3B"/>
              </a:solidFill>
              <a:latin typeface="Raleway"/>
              <a:ea typeface="Raleway"/>
              <a:cs typeface="Raleway"/>
              <a:sym typeface="Raleway"/>
            </a:endParaRPr>
          </a:p>
          <a:p>
            <a:pPr indent="0" lvl="0" marL="0" rtl="0" algn="l">
              <a:spcBef>
                <a:spcPts val="0"/>
              </a:spcBef>
              <a:spcAft>
                <a:spcPts val="0"/>
              </a:spcAft>
              <a:buNone/>
            </a:pP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pic>
        <p:nvPicPr>
          <p:cNvPr id="940" name="Google Shape;940;p54"/>
          <p:cNvPicPr preferRelativeResize="0"/>
          <p:nvPr/>
        </p:nvPicPr>
        <p:blipFill>
          <a:blip r:embed="rId5">
            <a:alphaModFix/>
          </a:blip>
          <a:stretch>
            <a:fillRect/>
          </a:stretch>
        </p:blipFill>
        <p:spPr>
          <a:xfrm>
            <a:off x="4032525" y="1239137"/>
            <a:ext cx="905100" cy="1930200"/>
          </a:xfrm>
          <a:prstGeom prst="roundRect">
            <a:avLst>
              <a:gd fmla="val 16667" name="adj"/>
            </a:avLst>
          </a:prstGeom>
          <a:noFill/>
          <a:ln>
            <a:noFill/>
          </a:ln>
        </p:spPr>
      </p:pic>
      <p:pic>
        <p:nvPicPr>
          <p:cNvPr id="941" name="Google Shape;941;p54"/>
          <p:cNvPicPr preferRelativeResize="0"/>
          <p:nvPr/>
        </p:nvPicPr>
        <p:blipFill>
          <a:blip r:embed="rId6">
            <a:alphaModFix/>
          </a:blip>
          <a:stretch>
            <a:fillRect/>
          </a:stretch>
        </p:blipFill>
        <p:spPr>
          <a:xfrm>
            <a:off x="6897046" y="1220702"/>
            <a:ext cx="905100" cy="1967100"/>
          </a:xfrm>
          <a:prstGeom prst="roundRect">
            <a:avLst>
              <a:gd fmla="val 16667" name="adj"/>
            </a:avLst>
          </a:prstGeom>
          <a:noFill/>
          <a:ln>
            <a:noFill/>
          </a:ln>
        </p:spPr>
      </p:pic>
      <p:cxnSp>
        <p:nvCxnSpPr>
          <p:cNvPr id="942" name="Google Shape;942;p54"/>
          <p:cNvCxnSpPr/>
          <p:nvPr/>
        </p:nvCxnSpPr>
        <p:spPr>
          <a:xfrm flipH="1" rot="10800000">
            <a:off x="7493275" y="2371425"/>
            <a:ext cx="77400" cy="227400"/>
          </a:xfrm>
          <a:prstGeom prst="straightConnector1">
            <a:avLst/>
          </a:prstGeom>
          <a:noFill/>
          <a:ln cap="flat" cmpd="sng" w="19050">
            <a:solidFill>
              <a:srgbClr val="000000"/>
            </a:solidFill>
            <a:prstDash val="solid"/>
            <a:round/>
            <a:headEnd len="med" w="med" type="none"/>
            <a:tailEnd len="med" w="med" type="triangle"/>
          </a:ln>
        </p:spPr>
      </p:cxnSp>
      <p:sp>
        <p:nvSpPr>
          <p:cNvPr id="943" name="Google Shape;943;p54"/>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48" name="Shape 948"/>
        <p:cNvGrpSpPr/>
        <p:nvPr/>
      </p:nvGrpSpPr>
      <p:grpSpPr>
        <a:xfrm>
          <a:off x="0" y="0"/>
          <a:ext cx="0" cy="0"/>
          <a:chOff x="0" y="0"/>
          <a:chExt cx="0" cy="0"/>
        </a:xfrm>
      </p:grpSpPr>
      <p:sp>
        <p:nvSpPr>
          <p:cNvPr id="949" name="Google Shape;949;p55"/>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50" name="Google Shape;950;p55"/>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51" name="Google Shape;951;p55"/>
          <p:cNvSpPr txBox="1"/>
          <p:nvPr/>
        </p:nvSpPr>
        <p:spPr>
          <a:xfrm>
            <a:off x="166584" y="671925"/>
            <a:ext cx="60753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AutoFlow</a:t>
            </a:r>
            <a:endParaRPr sz="3000">
              <a:solidFill>
                <a:schemeClr val="dk1"/>
              </a:solidFill>
              <a:latin typeface="Raleway"/>
              <a:ea typeface="Raleway"/>
              <a:cs typeface="Raleway"/>
              <a:sym typeface="Raleway"/>
            </a:endParaRPr>
          </a:p>
        </p:txBody>
      </p:sp>
      <p:pic>
        <p:nvPicPr>
          <p:cNvPr descr=" " id="952" name="Google Shape;952;p55"/>
          <p:cNvPicPr preferRelativeResize="0"/>
          <p:nvPr/>
        </p:nvPicPr>
        <p:blipFill rotWithShape="1">
          <a:blip r:embed="rId3">
            <a:alphaModFix/>
          </a:blip>
          <a:srcRect b="0" l="0" r="0" t="0"/>
          <a:stretch/>
        </p:blipFill>
        <p:spPr>
          <a:xfrm>
            <a:off x="251591" y="1265735"/>
            <a:ext cx="1820735" cy="20069"/>
          </a:xfrm>
          <a:prstGeom prst="rect">
            <a:avLst/>
          </a:prstGeom>
          <a:noFill/>
          <a:ln>
            <a:noFill/>
          </a:ln>
        </p:spPr>
      </p:pic>
      <p:sp>
        <p:nvSpPr>
          <p:cNvPr id="953" name="Google Shape;953;p55"/>
          <p:cNvSpPr txBox="1"/>
          <p:nvPr/>
        </p:nvSpPr>
        <p:spPr>
          <a:xfrm>
            <a:off x="166584" y="1312800"/>
            <a:ext cx="4775400" cy="285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2FADED"/>
                </a:solidFill>
                <a:latin typeface="Raleway"/>
                <a:ea typeface="Raleway"/>
                <a:cs typeface="Raleway"/>
                <a:sym typeface="Raleway"/>
              </a:rPr>
              <a:t>From capturing to delivery — streamline your workflow from end to end.</a:t>
            </a:r>
            <a:endParaRPr b="1">
              <a:solidFill>
                <a:srgbClr val="2FADED"/>
              </a:solidFill>
              <a:latin typeface="Raleway"/>
              <a:ea typeface="Raleway"/>
              <a:cs typeface="Raleway"/>
              <a:sym typeface="Raleway"/>
            </a:endParaRPr>
          </a:p>
          <a:p>
            <a:pPr indent="0" lvl="0" marL="0" rtl="0" algn="l">
              <a:lnSpc>
                <a:spcPct val="100000"/>
              </a:lnSpc>
              <a:spcBef>
                <a:spcPts val="0"/>
              </a:spcBef>
              <a:spcAft>
                <a:spcPts val="0"/>
              </a:spcAft>
              <a:buNone/>
            </a:pPr>
            <a:r>
              <a:t/>
            </a:r>
            <a:endParaRPr>
              <a:solidFill>
                <a:srgbClr val="595959"/>
              </a:solidFill>
              <a:latin typeface="Raleway"/>
              <a:ea typeface="Raleway"/>
              <a:cs typeface="Raleway"/>
              <a:sym typeface="Raleway"/>
            </a:endParaRPr>
          </a:p>
          <a:p>
            <a:pPr indent="-317500" lvl="0" marL="457200" rtl="0" algn="l">
              <a:lnSpc>
                <a:spcPct val="100000"/>
              </a:lnSpc>
              <a:spcBef>
                <a:spcPts val="0"/>
              </a:spcBef>
              <a:spcAft>
                <a:spcPts val="0"/>
              </a:spcAft>
              <a:buClr>
                <a:srgbClr val="595959"/>
              </a:buClr>
              <a:buSzPts val="1400"/>
              <a:buFont typeface="Raleway"/>
              <a:buChar char="●"/>
            </a:pPr>
            <a:r>
              <a:rPr lang="en">
                <a:solidFill>
                  <a:srgbClr val="595959"/>
                </a:solidFill>
                <a:latin typeface="Raleway"/>
                <a:ea typeface="Raleway"/>
                <a:cs typeface="Raleway"/>
                <a:sym typeface="Raleway"/>
              </a:rPr>
              <a:t>Automatic AI transcription and summarization</a:t>
            </a:r>
            <a:endParaRPr>
              <a:solidFill>
                <a:srgbClr val="595959"/>
              </a:solidFill>
              <a:latin typeface="Raleway"/>
              <a:ea typeface="Raleway"/>
              <a:cs typeface="Raleway"/>
              <a:sym typeface="Raleway"/>
            </a:endParaRPr>
          </a:p>
          <a:p>
            <a:pPr indent="-317500" lvl="0" marL="457200" rtl="0" algn="l">
              <a:lnSpc>
                <a:spcPct val="100000"/>
              </a:lnSpc>
              <a:spcBef>
                <a:spcPts val="0"/>
              </a:spcBef>
              <a:spcAft>
                <a:spcPts val="0"/>
              </a:spcAft>
              <a:buClr>
                <a:srgbClr val="595959"/>
              </a:buClr>
              <a:buSzPts val="1400"/>
              <a:buFont typeface="Raleway"/>
              <a:buChar char="●"/>
            </a:pPr>
            <a:r>
              <a:rPr lang="en">
                <a:solidFill>
                  <a:srgbClr val="595959"/>
                </a:solidFill>
                <a:latin typeface="Raleway"/>
                <a:ea typeface="Raleway"/>
                <a:cs typeface="Raleway"/>
                <a:sym typeface="Raleway"/>
              </a:rPr>
              <a:t>Automatic email delivery</a:t>
            </a:r>
            <a:endParaRPr>
              <a:solidFill>
                <a:srgbClr val="595959"/>
              </a:solidFill>
              <a:latin typeface="Raleway"/>
              <a:ea typeface="Raleway"/>
              <a:cs typeface="Raleway"/>
              <a:sym typeface="Raleway"/>
            </a:endParaRPr>
          </a:p>
          <a:p>
            <a:pPr indent="0" lvl="0" marL="0" rtl="0" algn="l">
              <a:spcBef>
                <a:spcPts val="0"/>
              </a:spcBef>
              <a:spcAft>
                <a:spcPts val="0"/>
              </a:spcAft>
              <a:buNone/>
            </a:pPr>
            <a:r>
              <a:t/>
            </a:r>
            <a:endParaRPr>
              <a:solidFill>
                <a:srgbClr val="595959"/>
              </a:solidFill>
              <a:latin typeface="Raleway"/>
              <a:ea typeface="Raleway"/>
              <a:cs typeface="Raleway"/>
              <a:sym typeface="Raleway"/>
            </a:endParaRPr>
          </a:p>
          <a:p>
            <a:pPr indent="0" lvl="0" marL="0" rtl="0" algn="l">
              <a:spcBef>
                <a:spcPts val="0"/>
              </a:spcBef>
              <a:spcAft>
                <a:spcPts val="0"/>
              </a:spcAft>
              <a:buNone/>
            </a:pPr>
            <a:r>
              <a:rPr lang="en">
                <a:solidFill>
                  <a:srgbClr val="595959"/>
                </a:solidFill>
                <a:latin typeface="Raleway"/>
                <a:ea typeface="Raleway"/>
                <a:cs typeface="Raleway"/>
                <a:sym typeface="Raleway"/>
              </a:rPr>
              <a:t>Set up your personal flow once and let it run on autopilot. So your workflow is fast, hands-free, and reliable.</a:t>
            </a:r>
            <a:endParaRPr>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a:solidFill>
                <a:srgbClr val="595959"/>
              </a:solidFill>
              <a:latin typeface="Raleway"/>
              <a:ea typeface="Raleway"/>
              <a:cs typeface="Raleway"/>
              <a:sym typeface="Raleway"/>
            </a:endParaRPr>
          </a:p>
        </p:txBody>
      </p:sp>
      <p:pic>
        <p:nvPicPr>
          <p:cNvPr id="954" name="Google Shape;954;p55"/>
          <p:cNvPicPr preferRelativeResize="0"/>
          <p:nvPr/>
        </p:nvPicPr>
        <p:blipFill>
          <a:blip r:embed="rId4">
            <a:alphaModFix/>
          </a:blip>
          <a:stretch>
            <a:fillRect/>
          </a:stretch>
        </p:blipFill>
        <p:spPr>
          <a:xfrm>
            <a:off x="4941872" y="1282125"/>
            <a:ext cx="4625649" cy="2683241"/>
          </a:xfrm>
          <a:prstGeom prst="rect">
            <a:avLst/>
          </a:prstGeom>
          <a:noFill/>
          <a:ln>
            <a:noFill/>
          </a:ln>
        </p:spPr>
      </p:pic>
      <p:sp>
        <p:nvSpPr>
          <p:cNvPr id="955" name="Google Shape;955;p55"/>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56" name="Google Shape;956;p55"/>
          <p:cNvPicPr preferRelativeResize="0"/>
          <p:nvPr/>
        </p:nvPicPr>
        <p:blipFill rotWithShape="1">
          <a:blip r:embed="rId5">
            <a:alphaModFix/>
          </a:blip>
          <a:srcRect b="0" l="0" r="0" t="0"/>
          <a:stretch/>
        </p:blipFill>
        <p:spPr>
          <a:xfrm>
            <a:off x="283917" y="248562"/>
            <a:ext cx="131095" cy="110794"/>
          </a:xfrm>
          <a:prstGeom prst="rect">
            <a:avLst/>
          </a:prstGeom>
          <a:noFill/>
          <a:ln>
            <a:noFill/>
          </a:ln>
        </p:spPr>
      </p:pic>
      <p:sp>
        <p:nvSpPr>
          <p:cNvPr id="957" name="Google Shape;957;p55"/>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958" name="Google Shape;958;p55"/>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959" name="Google Shape;959;p55"/>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AutoFlow</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26" name="Shape 126"/>
        <p:cNvGrpSpPr/>
        <p:nvPr/>
      </p:nvGrpSpPr>
      <p:grpSpPr>
        <a:xfrm>
          <a:off x="0" y="0"/>
          <a:ext cx="0" cy="0"/>
          <a:chOff x="0" y="0"/>
          <a:chExt cx="0" cy="0"/>
        </a:xfrm>
      </p:grpSpPr>
      <p:sp>
        <p:nvSpPr>
          <p:cNvPr id="127" name="Google Shape;127;p20"/>
          <p:cNvSpPr/>
          <p:nvPr/>
        </p:nvSpPr>
        <p:spPr>
          <a:xfrm>
            <a:off x="253997" y="934154"/>
            <a:ext cx="4986900" cy="557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3000">
                <a:latin typeface="Raleway"/>
                <a:ea typeface="Raleway"/>
                <a:cs typeface="Raleway"/>
                <a:sym typeface="Raleway"/>
              </a:rPr>
              <a:t>Tension</a:t>
            </a:r>
            <a:endParaRPr i="0" sz="3000" u="none" cap="none" strike="noStrike">
              <a:solidFill>
                <a:srgbClr val="000000"/>
              </a:solidFill>
              <a:latin typeface="Raleway"/>
              <a:ea typeface="Raleway"/>
              <a:cs typeface="Raleway"/>
              <a:sym typeface="Raleway"/>
            </a:endParaRPr>
          </a:p>
        </p:txBody>
      </p:sp>
      <p:sp>
        <p:nvSpPr>
          <p:cNvPr id="128" name="Google Shape;128;p20"/>
          <p:cNvSpPr txBox="1"/>
          <p:nvPr/>
        </p:nvSpPr>
        <p:spPr>
          <a:xfrm>
            <a:off x="3062644" y="853975"/>
            <a:ext cx="6898200" cy="4289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Raleway"/>
                <a:ea typeface="Raleway"/>
                <a:cs typeface="Raleway"/>
                <a:sym typeface="Raleway"/>
              </a:rPr>
              <a:t>A large part of our work happens through conversation. Conversation is the most human, powerful form of expression. </a:t>
            </a:r>
            <a:endParaRPr b="1"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lang="en" sz="1100">
                <a:solidFill>
                  <a:schemeClr val="dk1"/>
                </a:solidFill>
                <a:latin typeface="Raleway"/>
                <a:ea typeface="Raleway"/>
                <a:cs typeface="Raleway"/>
                <a:sym typeface="Raleway"/>
              </a:rPr>
              <a:t>It might be a key comment in a meeting, a moment of clarity during a client call, or an idea sparked in the middle of a discussion. These moments carry real value. You contribute, listen, and do your best to carry them forward.</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lang="en" sz="1100">
                <a:solidFill>
                  <a:schemeClr val="dk1"/>
                </a:solidFill>
                <a:latin typeface="Raleway"/>
                <a:ea typeface="Raleway"/>
                <a:cs typeface="Raleway"/>
                <a:sym typeface="Raleway"/>
              </a:rPr>
              <a:t>But they’re easy to forget, hard to revisit, and rarely written down. What’s lost isn’t just information; it’s understanding: the intent behind a decision, the nuance in a question, and the quick alignment that happens in real time. </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lang="en" sz="1100">
                <a:solidFill>
                  <a:schemeClr val="dk1"/>
                </a:solidFill>
                <a:latin typeface="Raleway"/>
                <a:ea typeface="Raleway"/>
                <a:cs typeface="Raleway"/>
                <a:sym typeface="Raleway"/>
              </a:rPr>
              <a:t>Even when notes or recordings exist, extracting insights, connecting the dots, or acting on what matters most is often slow and difficult.</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b="1" lang="en" sz="1100">
                <a:solidFill>
                  <a:schemeClr val="dk1"/>
                </a:solidFill>
                <a:latin typeface="Raleway"/>
                <a:ea typeface="Raleway"/>
                <a:cs typeface="Raleway"/>
                <a:sym typeface="Raleway"/>
              </a:rPr>
              <a:t>Too often, the intelligence sparked in our minds never gets captured, understood, or turned into action.</a:t>
            </a:r>
            <a:endParaRPr b="1" sz="1100">
              <a:solidFill>
                <a:schemeClr val="dk1"/>
              </a:solidFill>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b="1" sz="1100">
              <a:solidFill>
                <a:schemeClr val="dk1"/>
              </a:solidFill>
              <a:latin typeface="Raleway"/>
              <a:ea typeface="Raleway"/>
              <a:cs typeface="Raleway"/>
              <a:sym typeface="Raleway"/>
            </a:endParaRPr>
          </a:p>
        </p:txBody>
      </p:sp>
      <p:pic>
        <p:nvPicPr>
          <p:cNvPr descr=" " id="129" name="Google Shape;129;p20"/>
          <p:cNvPicPr preferRelativeResize="0"/>
          <p:nvPr/>
        </p:nvPicPr>
        <p:blipFill rotWithShape="1">
          <a:blip r:embed="rId3">
            <a:alphaModFix/>
          </a:blip>
          <a:srcRect b="0" l="0" r="0" t="0"/>
          <a:stretch/>
        </p:blipFill>
        <p:spPr>
          <a:xfrm>
            <a:off x="251591" y="1494335"/>
            <a:ext cx="1820735" cy="20069"/>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64" name="Shape 964"/>
        <p:cNvGrpSpPr/>
        <p:nvPr/>
      </p:nvGrpSpPr>
      <p:grpSpPr>
        <a:xfrm>
          <a:off x="0" y="0"/>
          <a:ext cx="0" cy="0"/>
          <a:chOff x="0" y="0"/>
          <a:chExt cx="0" cy="0"/>
        </a:xfrm>
      </p:grpSpPr>
      <p:sp>
        <p:nvSpPr>
          <p:cNvPr id="965" name="Google Shape;965;p56"/>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66" name="Google Shape;966;p56"/>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67" name="Google Shape;967;p56"/>
          <p:cNvSpPr txBox="1"/>
          <p:nvPr/>
        </p:nvSpPr>
        <p:spPr>
          <a:xfrm>
            <a:off x="166584" y="671925"/>
            <a:ext cx="60753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Export. Share. Integrate.</a:t>
            </a:r>
            <a:endParaRPr sz="3000">
              <a:solidFill>
                <a:schemeClr val="dk1"/>
              </a:solidFill>
              <a:latin typeface="Raleway"/>
              <a:ea typeface="Raleway"/>
              <a:cs typeface="Raleway"/>
              <a:sym typeface="Raleway"/>
            </a:endParaRPr>
          </a:p>
        </p:txBody>
      </p:sp>
      <p:pic>
        <p:nvPicPr>
          <p:cNvPr descr=" " id="968" name="Google Shape;968;p56"/>
          <p:cNvPicPr preferRelativeResize="0"/>
          <p:nvPr/>
        </p:nvPicPr>
        <p:blipFill rotWithShape="1">
          <a:blip r:embed="rId3">
            <a:alphaModFix/>
          </a:blip>
          <a:srcRect b="0" l="0" r="0" t="0"/>
          <a:stretch/>
        </p:blipFill>
        <p:spPr>
          <a:xfrm>
            <a:off x="251591" y="1265735"/>
            <a:ext cx="1820735" cy="20069"/>
          </a:xfrm>
          <a:prstGeom prst="rect">
            <a:avLst/>
          </a:prstGeom>
          <a:noFill/>
          <a:ln>
            <a:noFill/>
          </a:ln>
        </p:spPr>
      </p:pic>
      <p:sp>
        <p:nvSpPr>
          <p:cNvPr id="969" name="Google Shape;969;p56"/>
          <p:cNvSpPr txBox="1"/>
          <p:nvPr/>
        </p:nvSpPr>
        <p:spPr>
          <a:xfrm>
            <a:off x="166584" y="1324125"/>
            <a:ext cx="4419600" cy="1997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200"/>
              </a:spcBef>
              <a:spcAft>
                <a:spcPts val="0"/>
              </a:spcAft>
              <a:buNone/>
            </a:pPr>
            <a:r>
              <a:rPr b="1" lang="en">
                <a:solidFill>
                  <a:srgbClr val="2FADED"/>
                </a:solidFill>
                <a:latin typeface="Raleway"/>
                <a:ea typeface="Raleway"/>
                <a:cs typeface="Raleway"/>
                <a:sym typeface="Raleway"/>
              </a:rPr>
              <a:t>Turn individual efforts into collaborative works.</a:t>
            </a:r>
            <a:endParaRPr b="1">
              <a:solidFill>
                <a:srgbClr val="2FADED"/>
              </a:solidFill>
              <a:latin typeface="Raleway"/>
              <a:ea typeface="Raleway"/>
              <a:cs typeface="Raleway"/>
              <a:sym typeface="Raleway"/>
            </a:endParaRPr>
          </a:p>
          <a:p>
            <a:pPr indent="0" lvl="0" marL="0" rtl="0" algn="l">
              <a:spcBef>
                <a:spcPts val="1200"/>
              </a:spcBef>
              <a:spcAft>
                <a:spcPts val="0"/>
              </a:spcAft>
              <a:buClr>
                <a:schemeClr val="dk1"/>
              </a:buClr>
              <a:buSzPts val="1100"/>
              <a:buFont typeface="Arial"/>
              <a:buNone/>
            </a:pPr>
            <a:r>
              <a:rPr lang="en" sz="1200">
                <a:solidFill>
                  <a:srgbClr val="595959"/>
                </a:solidFill>
                <a:latin typeface="Raleway"/>
                <a:ea typeface="Raleway"/>
                <a:cs typeface="Raleway"/>
                <a:sym typeface="Raleway"/>
              </a:rPr>
              <a:t>Share or export your recordings, transcripts, summaries, or mind maps in 27+ formats.</a:t>
            </a:r>
            <a:endParaRPr sz="1200">
              <a:solidFill>
                <a:srgbClr val="595959"/>
              </a:solidFill>
              <a:latin typeface="Raleway"/>
              <a:ea typeface="Raleway"/>
              <a:cs typeface="Raleway"/>
              <a:sym typeface="Raleway"/>
            </a:endParaRPr>
          </a:p>
          <a:p>
            <a:pPr indent="0" lvl="0" marL="0" rtl="0" algn="l">
              <a:lnSpc>
                <a:spcPct val="100000"/>
              </a:lnSpc>
              <a:spcBef>
                <a:spcPts val="1200"/>
              </a:spcBef>
              <a:spcAft>
                <a:spcPts val="1200"/>
              </a:spcAft>
              <a:buNone/>
            </a:pPr>
            <a:r>
              <a:rPr lang="en" sz="1200">
                <a:solidFill>
                  <a:srgbClr val="595959"/>
                </a:solidFill>
                <a:latin typeface="Raleway"/>
                <a:ea typeface="Raleway"/>
                <a:cs typeface="Raleway"/>
                <a:sym typeface="Raleway"/>
              </a:rPr>
              <a:t>Whether you're syncing with teammates or sharing insights with clients, Plaud makes it fast, secure, and effortless to collaborate across platforms.</a:t>
            </a:r>
            <a:endParaRPr sz="1200">
              <a:solidFill>
                <a:srgbClr val="595959"/>
              </a:solidFill>
              <a:latin typeface="Raleway"/>
              <a:ea typeface="Raleway"/>
              <a:cs typeface="Raleway"/>
              <a:sym typeface="Raleway"/>
            </a:endParaRPr>
          </a:p>
        </p:txBody>
      </p:sp>
      <p:pic>
        <p:nvPicPr>
          <p:cNvPr id="970" name="Google Shape;970;p56"/>
          <p:cNvPicPr preferRelativeResize="0"/>
          <p:nvPr/>
        </p:nvPicPr>
        <p:blipFill>
          <a:blip r:embed="rId4">
            <a:alphaModFix/>
          </a:blip>
          <a:stretch>
            <a:fillRect/>
          </a:stretch>
        </p:blipFill>
        <p:spPr>
          <a:xfrm>
            <a:off x="4757597" y="1324131"/>
            <a:ext cx="4762624" cy="2762694"/>
          </a:xfrm>
          <a:prstGeom prst="rect">
            <a:avLst/>
          </a:prstGeom>
          <a:noFill/>
          <a:ln>
            <a:noFill/>
          </a:ln>
        </p:spPr>
      </p:pic>
      <p:sp>
        <p:nvSpPr>
          <p:cNvPr id="971" name="Google Shape;971;p56"/>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72" name="Google Shape;972;p56"/>
          <p:cNvPicPr preferRelativeResize="0"/>
          <p:nvPr/>
        </p:nvPicPr>
        <p:blipFill rotWithShape="1">
          <a:blip r:embed="rId5">
            <a:alphaModFix/>
          </a:blip>
          <a:srcRect b="0" l="0" r="0" t="0"/>
          <a:stretch/>
        </p:blipFill>
        <p:spPr>
          <a:xfrm>
            <a:off x="283917" y="248562"/>
            <a:ext cx="131095" cy="110794"/>
          </a:xfrm>
          <a:prstGeom prst="rect">
            <a:avLst/>
          </a:prstGeom>
          <a:noFill/>
          <a:ln>
            <a:noFill/>
          </a:ln>
        </p:spPr>
      </p:pic>
      <p:sp>
        <p:nvSpPr>
          <p:cNvPr id="973" name="Google Shape;973;p56"/>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974" name="Google Shape;974;p56"/>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975" name="Google Shape;975;p56"/>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Export. Share. Integrate.</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80" name="Shape 980"/>
        <p:cNvGrpSpPr/>
        <p:nvPr/>
      </p:nvGrpSpPr>
      <p:grpSpPr>
        <a:xfrm>
          <a:off x="0" y="0"/>
          <a:ext cx="0" cy="0"/>
          <a:chOff x="0" y="0"/>
          <a:chExt cx="0" cy="0"/>
        </a:xfrm>
      </p:grpSpPr>
      <p:sp>
        <p:nvSpPr>
          <p:cNvPr id="981" name="Google Shape;981;p57"/>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82" name="Google Shape;982;p57"/>
          <p:cNvSpPr/>
          <p:nvPr/>
        </p:nvSpPr>
        <p:spPr>
          <a:xfrm>
            <a:off x="254000" y="1061156"/>
            <a:ext cx="4775400" cy="5643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983" name="Google Shape;983;p57"/>
          <p:cNvSpPr txBox="1"/>
          <p:nvPr/>
        </p:nvSpPr>
        <p:spPr>
          <a:xfrm>
            <a:off x="166584" y="671925"/>
            <a:ext cx="6075300" cy="59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solidFill>
                  <a:schemeClr val="dk1"/>
                </a:solidFill>
                <a:latin typeface="Raleway"/>
                <a:ea typeface="Raleway"/>
                <a:cs typeface="Raleway"/>
                <a:sym typeface="Raleway"/>
              </a:rPr>
              <a:t>Sync across platforms</a:t>
            </a:r>
            <a:endParaRPr sz="3000">
              <a:solidFill>
                <a:schemeClr val="dk1"/>
              </a:solidFill>
              <a:latin typeface="Raleway"/>
              <a:ea typeface="Raleway"/>
              <a:cs typeface="Raleway"/>
              <a:sym typeface="Raleway"/>
            </a:endParaRPr>
          </a:p>
        </p:txBody>
      </p:sp>
      <p:pic>
        <p:nvPicPr>
          <p:cNvPr descr=" " id="984" name="Google Shape;984;p57"/>
          <p:cNvPicPr preferRelativeResize="0"/>
          <p:nvPr/>
        </p:nvPicPr>
        <p:blipFill rotWithShape="1">
          <a:blip r:embed="rId3">
            <a:alphaModFix/>
          </a:blip>
          <a:srcRect b="0" l="0" r="0" t="0"/>
          <a:stretch/>
        </p:blipFill>
        <p:spPr>
          <a:xfrm>
            <a:off x="251591" y="1265735"/>
            <a:ext cx="1820735" cy="20069"/>
          </a:xfrm>
          <a:prstGeom prst="rect">
            <a:avLst/>
          </a:prstGeom>
          <a:noFill/>
          <a:ln>
            <a:noFill/>
          </a:ln>
        </p:spPr>
      </p:pic>
      <p:sp>
        <p:nvSpPr>
          <p:cNvPr id="985" name="Google Shape;985;p57"/>
          <p:cNvSpPr txBox="1"/>
          <p:nvPr/>
        </p:nvSpPr>
        <p:spPr>
          <a:xfrm>
            <a:off x="166584" y="1312800"/>
            <a:ext cx="4775400" cy="285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b="1" lang="en">
                <a:solidFill>
                  <a:srgbClr val="2FADED"/>
                </a:solidFill>
                <a:latin typeface="Raleway"/>
                <a:ea typeface="Raleway"/>
                <a:cs typeface="Raleway"/>
                <a:sym typeface="Raleway"/>
              </a:rPr>
              <a:t>Capture, store, and access anywhere, anytime.</a:t>
            </a:r>
            <a:endParaRPr b="1">
              <a:solidFill>
                <a:srgbClr val="2FADED"/>
              </a:solidFill>
              <a:latin typeface="Raleway"/>
              <a:ea typeface="Raleway"/>
              <a:cs typeface="Raleway"/>
              <a:sym typeface="Raleway"/>
            </a:endParaRPr>
          </a:p>
          <a:p>
            <a:pPr indent="0" lvl="0" marL="0" rtl="0" algn="l">
              <a:lnSpc>
                <a:spcPct val="100000"/>
              </a:lnSpc>
              <a:spcBef>
                <a:spcPts val="0"/>
              </a:spcBef>
              <a:spcAft>
                <a:spcPts val="0"/>
              </a:spcAft>
              <a:buNone/>
            </a:pPr>
            <a:r>
              <a:t/>
            </a:r>
            <a:endParaRPr>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rPr lang="en">
                <a:solidFill>
                  <a:srgbClr val="595959"/>
                </a:solidFill>
                <a:latin typeface="Raleway"/>
                <a:ea typeface="Raleway"/>
                <a:cs typeface="Raleway"/>
                <a:sym typeface="Raleway"/>
              </a:rPr>
              <a:t>Record on Plaud devices and access your recordings, transcripts, and summaries on the </a:t>
            </a:r>
            <a:r>
              <a:rPr b="1" lang="en" u="sng">
                <a:solidFill>
                  <a:schemeClr val="hlink"/>
                </a:solidFill>
                <a:latin typeface="Raleway"/>
                <a:ea typeface="Raleway"/>
                <a:cs typeface="Raleway"/>
                <a:sym typeface="Raleway"/>
                <a:hlinkClick r:id="rId4"/>
              </a:rPr>
              <a:t>app</a:t>
            </a:r>
            <a:r>
              <a:rPr b="1" lang="en">
                <a:solidFill>
                  <a:srgbClr val="595959"/>
                </a:solidFill>
                <a:latin typeface="Raleway"/>
                <a:ea typeface="Raleway"/>
                <a:cs typeface="Raleway"/>
                <a:sym typeface="Raleway"/>
              </a:rPr>
              <a:t>, </a:t>
            </a:r>
            <a:r>
              <a:rPr b="1" lang="en" u="sng">
                <a:solidFill>
                  <a:schemeClr val="hlink"/>
                </a:solidFill>
                <a:latin typeface="Raleway"/>
                <a:ea typeface="Raleway"/>
                <a:cs typeface="Raleway"/>
                <a:sym typeface="Raleway"/>
                <a:hlinkClick r:id="rId5"/>
              </a:rPr>
              <a:t>web</a:t>
            </a:r>
            <a:r>
              <a:rPr b="1" lang="en">
                <a:solidFill>
                  <a:srgbClr val="595959"/>
                </a:solidFill>
                <a:latin typeface="Raleway"/>
                <a:ea typeface="Raleway"/>
                <a:cs typeface="Raleway"/>
                <a:sym typeface="Raleway"/>
              </a:rPr>
              <a:t>, </a:t>
            </a:r>
            <a:r>
              <a:rPr lang="en">
                <a:solidFill>
                  <a:srgbClr val="595959"/>
                </a:solidFill>
                <a:latin typeface="Raleway"/>
                <a:ea typeface="Raleway"/>
                <a:cs typeface="Raleway"/>
                <a:sym typeface="Raleway"/>
              </a:rPr>
              <a:t>and</a:t>
            </a:r>
            <a:r>
              <a:rPr b="1" lang="en">
                <a:solidFill>
                  <a:srgbClr val="595959"/>
                </a:solidFill>
                <a:latin typeface="Raleway"/>
                <a:ea typeface="Raleway"/>
                <a:cs typeface="Raleway"/>
                <a:sym typeface="Raleway"/>
              </a:rPr>
              <a:t> </a:t>
            </a:r>
            <a:r>
              <a:rPr lang="en">
                <a:solidFill>
                  <a:srgbClr val="595959"/>
                </a:solidFill>
                <a:latin typeface="Raleway"/>
                <a:ea typeface="Raleway"/>
                <a:cs typeface="Raleway"/>
                <a:sym typeface="Raleway"/>
              </a:rPr>
              <a:t>desktop, with unlimited storage on a secure cloud.</a:t>
            </a:r>
            <a:endParaRPr>
              <a:solidFill>
                <a:srgbClr val="595959"/>
              </a:solidFill>
              <a:latin typeface="Raleway"/>
              <a:ea typeface="Raleway"/>
              <a:cs typeface="Raleway"/>
              <a:sym typeface="Raleway"/>
            </a:endParaRPr>
          </a:p>
        </p:txBody>
      </p:sp>
      <p:pic>
        <p:nvPicPr>
          <p:cNvPr id="986" name="Google Shape;986;p57"/>
          <p:cNvPicPr preferRelativeResize="0"/>
          <p:nvPr/>
        </p:nvPicPr>
        <p:blipFill rotWithShape="1">
          <a:blip r:embed="rId6">
            <a:alphaModFix/>
          </a:blip>
          <a:srcRect b="0" l="27702" r="28213" t="0"/>
          <a:stretch/>
        </p:blipFill>
        <p:spPr>
          <a:xfrm>
            <a:off x="5152047" y="1254050"/>
            <a:ext cx="5107615" cy="2856300"/>
          </a:xfrm>
          <a:prstGeom prst="rect">
            <a:avLst/>
          </a:prstGeom>
          <a:noFill/>
          <a:ln>
            <a:noFill/>
          </a:ln>
        </p:spPr>
      </p:pic>
      <p:sp>
        <p:nvSpPr>
          <p:cNvPr id="987" name="Google Shape;987;p57"/>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88" name="Google Shape;988;p57"/>
          <p:cNvPicPr preferRelativeResize="0"/>
          <p:nvPr/>
        </p:nvPicPr>
        <p:blipFill rotWithShape="1">
          <a:blip r:embed="rId7">
            <a:alphaModFix/>
          </a:blip>
          <a:srcRect b="0" l="0" r="0" t="0"/>
          <a:stretch/>
        </p:blipFill>
        <p:spPr>
          <a:xfrm>
            <a:off x="283917" y="248562"/>
            <a:ext cx="131095" cy="110794"/>
          </a:xfrm>
          <a:prstGeom prst="rect">
            <a:avLst/>
          </a:prstGeom>
          <a:noFill/>
          <a:ln>
            <a:noFill/>
          </a:ln>
        </p:spPr>
      </p:pic>
      <p:sp>
        <p:nvSpPr>
          <p:cNvPr id="989" name="Google Shape;989;p57"/>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990" name="Google Shape;990;p57"/>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991" name="Google Shape;991;p57"/>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Sync Across Platforms</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996" name="Shape 996"/>
        <p:cNvGrpSpPr/>
        <p:nvPr/>
      </p:nvGrpSpPr>
      <p:grpSpPr>
        <a:xfrm>
          <a:off x="0" y="0"/>
          <a:ext cx="0" cy="0"/>
          <a:chOff x="0" y="0"/>
          <a:chExt cx="0" cy="0"/>
        </a:xfrm>
      </p:grpSpPr>
      <p:sp>
        <p:nvSpPr>
          <p:cNvPr id="997" name="Google Shape;997;p58"/>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998" name="Google Shape;998;p58"/>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999" name="Google Shape;999;p58"/>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Plaud Intelligence</a:t>
            </a:r>
            <a:endParaRPr b="0" i="0" sz="900" u="none" cap="none" strike="noStrike">
              <a:solidFill>
                <a:schemeClr val="dk1"/>
              </a:solidFill>
              <a:latin typeface="Calibri"/>
              <a:ea typeface="Calibri"/>
              <a:cs typeface="Calibri"/>
              <a:sym typeface="Calibri"/>
            </a:endParaRPr>
          </a:p>
        </p:txBody>
      </p:sp>
      <p:sp>
        <p:nvSpPr>
          <p:cNvPr id="1000" name="Google Shape;1000;p58"/>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Reviewer Guide</a:t>
            </a:r>
            <a:endParaRPr b="0" i="0" sz="900" u="none" cap="none" strike="noStrike">
              <a:solidFill>
                <a:schemeClr val="dk1"/>
              </a:solidFill>
              <a:latin typeface="Calibri"/>
              <a:ea typeface="Calibri"/>
              <a:cs typeface="Calibri"/>
              <a:sym typeface="Calibri"/>
            </a:endParaRPr>
          </a:p>
        </p:txBody>
      </p:sp>
      <p:sp>
        <p:nvSpPr>
          <p:cNvPr id="1001" name="Google Shape;1001;p58"/>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Ask Plaud</a:t>
            </a:r>
            <a:endParaRPr b="0" i="0" sz="900" u="none" cap="none" strike="noStrike">
              <a:solidFill>
                <a:schemeClr val="dk1"/>
              </a:solidFill>
              <a:latin typeface="Calibri"/>
              <a:ea typeface="Calibri"/>
              <a:cs typeface="Calibri"/>
              <a:sym typeface="Calibri"/>
            </a:endParaRPr>
          </a:p>
        </p:txBody>
      </p:sp>
      <p:sp>
        <p:nvSpPr>
          <p:cNvPr id="1002" name="Google Shape;1002;p58"/>
          <p:cNvSpPr txBox="1"/>
          <p:nvPr/>
        </p:nvSpPr>
        <p:spPr>
          <a:xfrm>
            <a:off x="953900" y="3013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8E52EC"/>
                </a:solidFill>
              </a:rPr>
              <a:t>Smart Suggestions</a:t>
            </a:r>
            <a:endParaRPr b="1">
              <a:solidFill>
                <a:srgbClr val="8E52EC"/>
              </a:solidFill>
            </a:endParaRPr>
          </a:p>
          <a:p>
            <a:pPr indent="0" lvl="0" marL="0" rtl="0" algn="l">
              <a:spcBef>
                <a:spcPts val="400"/>
              </a:spcBef>
              <a:spcAft>
                <a:spcPts val="0"/>
              </a:spcAft>
              <a:buClr>
                <a:schemeClr val="dk1"/>
              </a:buClr>
              <a:buSzPts val="1100"/>
              <a:buFont typeface="Arial"/>
              <a:buNone/>
            </a:pPr>
            <a:r>
              <a:rPr lang="en" sz="1200">
                <a:solidFill>
                  <a:srgbClr val="595959"/>
                </a:solidFill>
              </a:rPr>
              <a:t>Get unstuck faster — Ask Plaud suggests the next best question or action based on your context.</a:t>
            </a:r>
            <a:br>
              <a:rPr lang="en" sz="1200">
                <a:solidFill>
                  <a:srgbClr val="595959"/>
                </a:solidFill>
              </a:rPr>
            </a:b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0" rtl="0" algn="l">
              <a:lnSpc>
                <a:spcPct val="100000"/>
              </a:lnSpc>
              <a:spcBef>
                <a:spcPts val="0"/>
              </a:spcBef>
              <a:spcAft>
                <a:spcPts val="0"/>
              </a:spcAft>
              <a:buNone/>
            </a:pPr>
            <a:r>
              <a:t/>
            </a: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457200" rtl="0" algn="l">
              <a:spcBef>
                <a:spcPts val="0"/>
              </a:spcBef>
              <a:spcAft>
                <a:spcPts val="0"/>
              </a:spcAft>
              <a:buNone/>
            </a:pPr>
            <a:r>
              <a:t/>
            </a:r>
            <a:endParaRPr b="1" sz="1300">
              <a:solidFill>
                <a:srgbClr val="595959"/>
              </a:solidFill>
            </a:endParaRPr>
          </a:p>
        </p:txBody>
      </p:sp>
      <p:sp>
        <p:nvSpPr>
          <p:cNvPr id="1003" name="Google Shape;1003;p58"/>
          <p:cNvSpPr txBox="1"/>
          <p:nvPr/>
        </p:nvSpPr>
        <p:spPr>
          <a:xfrm>
            <a:off x="6594650" y="3011600"/>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00D0FF"/>
                </a:solidFill>
              </a:rPr>
              <a:t>Source-Based Answers</a:t>
            </a:r>
            <a:endParaRPr b="1">
              <a:solidFill>
                <a:srgbClr val="00D0FF"/>
              </a:solidFill>
            </a:endParaRPr>
          </a:p>
          <a:p>
            <a:pPr indent="0" lvl="0" marL="0" rtl="0" algn="l">
              <a:spcBef>
                <a:spcPts val="400"/>
              </a:spcBef>
              <a:spcAft>
                <a:spcPts val="0"/>
              </a:spcAft>
              <a:buNone/>
            </a:pPr>
            <a:r>
              <a:rPr lang="en" sz="1200">
                <a:solidFill>
                  <a:srgbClr val="595959"/>
                </a:solidFill>
              </a:rPr>
              <a:t>Trust every answer — responses link directly to original content, so you can verify and move forward with confidence.</a:t>
            </a: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0" rtl="0" algn="l">
              <a:lnSpc>
                <a:spcPct val="100000"/>
              </a:lnSpc>
              <a:spcBef>
                <a:spcPts val="0"/>
              </a:spcBef>
              <a:spcAft>
                <a:spcPts val="0"/>
              </a:spcAft>
              <a:buNone/>
            </a:pPr>
            <a:r>
              <a:t/>
            </a: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457200" rtl="0" algn="l">
              <a:spcBef>
                <a:spcPts val="0"/>
              </a:spcBef>
              <a:spcAft>
                <a:spcPts val="0"/>
              </a:spcAft>
              <a:buNone/>
            </a:pPr>
            <a:r>
              <a:t/>
            </a:r>
            <a:endParaRPr b="1" sz="1300">
              <a:solidFill>
                <a:srgbClr val="595959"/>
              </a:solidFill>
            </a:endParaRPr>
          </a:p>
        </p:txBody>
      </p:sp>
      <p:pic>
        <p:nvPicPr>
          <p:cNvPr id="1004" name="Google Shape;1004;p58"/>
          <p:cNvPicPr preferRelativeResize="0"/>
          <p:nvPr/>
        </p:nvPicPr>
        <p:blipFill rotWithShape="1">
          <a:blip r:embed="rId4">
            <a:alphaModFix/>
          </a:blip>
          <a:srcRect b="14471" l="0" r="0" t="0"/>
          <a:stretch/>
        </p:blipFill>
        <p:spPr>
          <a:xfrm>
            <a:off x="6677150" y="1459550"/>
            <a:ext cx="2294100" cy="1524300"/>
          </a:xfrm>
          <a:prstGeom prst="roundRect">
            <a:avLst>
              <a:gd fmla="val 5783" name="adj"/>
            </a:avLst>
          </a:prstGeom>
          <a:noFill/>
          <a:ln>
            <a:noFill/>
          </a:ln>
        </p:spPr>
      </p:pic>
      <p:pic>
        <p:nvPicPr>
          <p:cNvPr id="1005" name="Google Shape;1005;p58"/>
          <p:cNvPicPr preferRelativeResize="0"/>
          <p:nvPr/>
        </p:nvPicPr>
        <p:blipFill rotWithShape="1">
          <a:blip r:embed="rId5">
            <a:alphaModFix/>
          </a:blip>
          <a:srcRect b="11676" l="0" r="0" t="0"/>
          <a:stretch/>
        </p:blipFill>
        <p:spPr>
          <a:xfrm>
            <a:off x="1036400" y="1433924"/>
            <a:ext cx="2294100" cy="1579800"/>
          </a:xfrm>
          <a:prstGeom prst="roundRect">
            <a:avLst>
              <a:gd fmla="val 6275" name="adj"/>
            </a:avLst>
          </a:prstGeom>
          <a:noFill/>
          <a:ln>
            <a:noFill/>
          </a:ln>
        </p:spPr>
      </p:pic>
      <p:pic>
        <p:nvPicPr>
          <p:cNvPr id="1006" name="Google Shape;1006;p58"/>
          <p:cNvPicPr preferRelativeResize="0"/>
          <p:nvPr/>
        </p:nvPicPr>
        <p:blipFill rotWithShape="1">
          <a:blip r:embed="rId6">
            <a:alphaModFix/>
          </a:blip>
          <a:srcRect b="3998" l="0" r="0" t="3452"/>
          <a:stretch/>
        </p:blipFill>
        <p:spPr>
          <a:xfrm>
            <a:off x="3860375" y="1433925"/>
            <a:ext cx="2204400" cy="1579800"/>
          </a:xfrm>
          <a:prstGeom prst="roundRect">
            <a:avLst>
              <a:gd fmla="val 6105" name="adj"/>
            </a:avLst>
          </a:prstGeom>
          <a:noFill/>
          <a:ln>
            <a:noFill/>
          </a:ln>
        </p:spPr>
      </p:pic>
      <p:sp>
        <p:nvSpPr>
          <p:cNvPr id="1007" name="Google Shape;1007;p58"/>
          <p:cNvSpPr txBox="1"/>
          <p:nvPr/>
        </p:nvSpPr>
        <p:spPr>
          <a:xfrm>
            <a:off x="3787175" y="3039000"/>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38FB5F"/>
                </a:solidFill>
              </a:rPr>
              <a:t>Save Answer as Note</a:t>
            </a:r>
            <a:endParaRPr b="1">
              <a:solidFill>
                <a:srgbClr val="38FB5F"/>
              </a:solidFill>
            </a:endParaRPr>
          </a:p>
          <a:p>
            <a:pPr indent="0" lvl="0" marL="0" rtl="0" algn="l">
              <a:spcBef>
                <a:spcPts val="400"/>
              </a:spcBef>
              <a:spcAft>
                <a:spcPts val="0"/>
              </a:spcAft>
              <a:buNone/>
            </a:pPr>
            <a:r>
              <a:rPr lang="en" sz="1200">
                <a:solidFill>
                  <a:srgbClr val="595959"/>
                </a:solidFill>
              </a:rPr>
              <a:t>Don’t just ask — act on it. Instantly save any answer into a structured note you can reuse or share.</a:t>
            </a:r>
            <a:br>
              <a:rPr lang="en" sz="1200">
                <a:solidFill>
                  <a:srgbClr val="595959"/>
                </a:solidFill>
              </a:rPr>
            </a:b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0" rtl="0" algn="l">
              <a:lnSpc>
                <a:spcPct val="100000"/>
              </a:lnSpc>
              <a:spcBef>
                <a:spcPts val="0"/>
              </a:spcBef>
              <a:spcAft>
                <a:spcPts val="0"/>
              </a:spcAft>
              <a:buNone/>
            </a:pPr>
            <a:r>
              <a:t/>
            </a:r>
            <a:endParaRPr sz="1200">
              <a:solidFill>
                <a:srgbClr val="595959"/>
              </a:solidFill>
            </a:endParaRPr>
          </a:p>
          <a:p>
            <a:pPr indent="0" lvl="0" marL="0" rtl="0" algn="l">
              <a:spcBef>
                <a:spcPts val="0"/>
              </a:spcBef>
              <a:spcAft>
                <a:spcPts val="0"/>
              </a:spcAft>
              <a:buNone/>
            </a:pPr>
            <a:r>
              <a:t/>
            </a:r>
            <a:endParaRPr sz="1200">
              <a:solidFill>
                <a:srgbClr val="595959"/>
              </a:solidFill>
            </a:endParaRPr>
          </a:p>
          <a:p>
            <a:pPr indent="0" lvl="0" marL="457200" rtl="0" algn="l">
              <a:spcBef>
                <a:spcPts val="0"/>
              </a:spcBef>
              <a:spcAft>
                <a:spcPts val="0"/>
              </a:spcAft>
              <a:buNone/>
            </a:pPr>
            <a:r>
              <a:t/>
            </a:r>
            <a:endParaRPr b="1" sz="1300">
              <a:solidFill>
                <a:srgbClr val="595959"/>
              </a:solidFill>
            </a:endParaRPr>
          </a:p>
        </p:txBody>
      </p:sp>
      <p:cxnSp>
        <p:nvCxnSpPr>
          <p:cNvPr id="1008" name="Google Shape;1008;p58"/>
          <p:cNvCxnSpPr/>
          <p:nvPr/>
        </p:nvCxnSpPr>
        <p:spPr>
          <a:xfrm rot="10800000">
            <a:off x="7935600" y="2544800"/>
            <a:ext cx="231600" cy="115800"/>
          </a:xfrm>
          <a:prstGeom prst="straightConnector1">
            <a:avLst/>
          </a:prstGeom>
          <a:noFill/>
          <a:ln cap="flat" cmpd="sng" w="19050">
            <a:solidFill>
              <a:srgbClr val="000000"/>
            </a:solidFill>
            <a:prstDash val="solid"/>
            <a:round/>
            <a:headEnd len="med" w="med" type="none"/>
            <a:tailEnd len="med" w="med" type="triangle"/>
          </a:ln>
        </p:spPr>
      </p:cxnSp>
      <p:cxnSp>
        <p:nvCxnSpPr>
          <p:cNvPr id="1009" name="Google Shape;1009;p58"/>
          <p:cNvCxnSpPr/>
          <p:nvPr/>
        </p:nvCxnSpPr>
        <p:spPr>
          <a:xfrm>
            <a:off x="5576525" y="2703875"/>
            <a:ext cx="244500" cy="180300"/>
          </a:xfrm>
          <a:prstGeom prst="straightConnector1">
            <a:avLst/>
          </a:prstGeom>
          <a:noFill/>
          <a:ln cap="flat" cmpd="sng" w="19050">
            <a:solidFill>
              <a:srgbClr val="000000"/>
            </a:solidFill>
            <a:prstDash val="solid"/>
            <a:round/>
            <a:headEnd len="med" w="med" type="none"/>
            <a:tailEnd len="med" w="med" type="triangle"/>
          </a:ln>
        </p:spPr>
      </p:cxnSp>
      <p:sp>
        <p:nvSpPr>
          <p:cNvPr id="1010" name="Google Shape;1010;p58"/>
          <p:cNvSpPr txBox="1"/>
          <p:nvPr/>
        </p:nvSpPr>
        <p:spPr>
          <a:xfrm>
            <a:off x="251575" y="615150"/>
            <a:ext cx="56268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rPr>
              <a:t>How to transform your workflow with Ask Plaud?</a:t>
            </a:r>
            <a:endParaRPr sz="2000">
              <a:solidFill>
                <a:schemeClr val="dk1"/>
              </a:solidFill>
            </a:endParaRPr>
          </a:p>
        </p:txBody>
      </p:sp>
      <p:sp>
        <p:nvSpPr>
          <p:cNvPr id="1011" name="Google Shape;1011;p58"/>
          <p:cNvSpPr txBox="1"/>
          <p:nvPr/>
        </p:nvSpPr>
        <p:spPr>
          <a:xfrm>
            <a:off x="123900" y="4562725"/>
            <a:ext cx="4625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rPr>
              <a:t>Disclaimer:</a:t>
            </a:r>
            <a:endParaRPr sz="700">
              <a:solidFill>
                <a:srgbClr val="595959"/>
              </a:solidFill>
            </a:endParaRPr>
          </a:p>
          <a:p>
            <a:pPr indent="0" lvl="0" marL="0" rtl="0" algn="l">
              <a:spcBef>
                <a:spcPts val="0"/>
              </a:spcBef>
              <a:spcAft>
                <a:spcPts val="0"/>
              </a:spcAft>
              <a:buNone/>
            </a:pPr>
            <a:r>
              <a:rPr lang="en" sz="700">
                <a:solidFill>
                  <a:srgbClr val="595959"/>
                </a:solidFill>
              </a:rPr>
              <a:t>Images, app screens, and UI are simulated for illustrative purposes only. Actual product design and experience may vary based on hardware, software version, or region.</a:t>
            </a:r>
            <a:endParaRPr sz="700">
              <a:solidFill>
                <a:srgbClr val="595959"/>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16" name="Shape 1016"/>
        <p:cNvGrpSpPr/>
        <p:nvPr/>
      </p:nvGrpSpPr>
      <p:grpSpPr>
        <a:xfrm>
          <a:off x="0" y="0"/>
          <a:ext cx="0" cy="0"/>
          <a:chOff x="0" y="0"/>
          <a:chExt cx="0" cy="0"/>
        </a:xfrm>
      </p:grpSpPr>
      <p:sp>
        <p:nvSpPr>
          <p:cNvPr id="1017" name="Google Shape;1017;p59"/>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18" name="Google Shape;1018;p59"/>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1019" name="Google Shape;1019;p59"/>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1020" name="Google Shape;1020;p59"/>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Effortless utilization</a:t>
            </a:r>
            <a:endParaRPr i="0" sz="900" u="none" cap="none" strike="noStrike">
              <a:solidFill>
                <a:schemeClr val="dk1"/>
              </a:solidFill>
              <a:latin typeface="Raleway"/>
              <a:ea typeface="Raleway"/>
              <a:cs typeface="Raleway"/>
              <a:sym typeface="Raleway"/>
            </a:endParaRPr>
          </a:p>
        </p:txBody>
      </p:sp>
      <p:pic>
        <p:nvPicPr>
          <p:cNvPr id="1021" name="Google Shape;1021;p59"/>
          <p:cNvPicPr preferRelativeResize="0"/>
          <p:nvPr/>
        </p:nvPicPr>
        <p:blipFill rotWithShape="1">
          <a:blip r:embed="rId4">
            <a:alphaModFix/>
          </a:blip>
          <a:srcRect b="7166" l="0" r="0" t="0"/>
          <a:stretch/>
        </p:blipFill>
        <p:spPr>
          <a:xfrm>
            <a:off x="1023875" y="1488100"/>
            <a:ext cx="2204400" cy="1623900"/>
          </a:xfrm>
          <a:prstGeom prst="roundRect">
            <a:avLst>
              <a:gd fmla="val 4290" name="adj"/>
            </a:avLst>
          </a:prstGeom>
          <a:noFill/>
          <a:ln>
            <a:noFill/>
          </a:ln>
        </p:spPr>
      </p:pic>
      <p:sp>
        <p:nvSpPr>
          <p:cNvPr id="1022" name="Google Shape;1022;p59"/>
          <p:cNvSpPr txBox="1"/>
          <p:nvPr/>
        </p:nvSpPr>
        <p:spPr>
          <a:xfrm>
            <a:off x="1023875" y="3321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8E52EC"/>
                </a:solidFill>
                <a:latin typeface="Raleway"/>
                <a:ea typeface="Raleway"/>
                <a:cs typeface="Raleway"/>
                <a:sym typeface="Raleway"/>
              </a:rPr>
              <a:t>Global Search</a:t>
            </a:r>
            <a:endParaRPr b="1">
              <a:solidFill>
                <a:srgbClr val="8E52EC"/>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Find anything, instantly — Ask questions across all your files to surface key insights, tasks, or details in seconds</a:t>
            </a: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sp>
        <p:nvSpPr>
          <p:cNvPr id="1023" name="Google Shape;1023;p59"/>
          <p:cNvSpPr/>
          <p:nvPr/>
        </p:nvSpPr>
        <p:spPr>
          <a:xfrm>
            <a:off x="1272000" y="1985225"/>
            <a:ext cx="1147800" cy="263100"/>
          </a:xfrm>
          <a:prstGeom prst="roundRect">
            <a:avLst>
              <a:gd fmla="val 16667" name="adj"/>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413D3B"/>
                </a:solidFill>
              </a:rPr>
              <a:t>Ask Plaud “Launch”</a:t>
            </a:r>
            <a:endParaRPr sz="800">
              <a:solidFill>
                <a:srgbClr val="413D3B"/>
              </a:solidFill>
            </a:endParaRPr>
          </a:p>
        </p:txBody>
      </p:sp>
      <p:sp>
        <p:nvSpPr>
          <p:cNvPr id="1024" name="Google Shape;1024;p59"/>
          <p:cNvSpPr txBox="1"/>
          <p:nvPr/>
        </p:nvSpPr>
        <p:spPr>
          <a:xfrm>
            <a:off x="251575" y="615150"/>
            <a:ext cx="5996400" cy="54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solidFill>
                  <a:schemeClr val="dk1"/>
                </a:solidFill>
                <a:latin typeface="Raleway"/>
                <a:ea typeface="Raleway"/>
                <a:cs typeface="Raleway"/>
                <a:sym typeface="Raleway"/>
              </a:rPr>
              <a:t>How to transform your workflow with Ask Plaud?</a:t>
            </a:r>
            <a:endParaRPr sz="2000">
              <a:solidFill>
                <a:schemeClr val="dk1"/>
              </a:solidFill>
              <a:latin typeface="Raleway"/>
              <a:ea typeface="Raleway"/>
              <a:cs typeface="Raleway"/>
              <a:sym typeface="Raleway"/>
            </a:endParaRPr>
          </a:p>
        </p:txBody>
      </p:sp>
      <p:sp>
        <p:nvSpPr>
          <p:cNvPr id="1025" name="Google Shape;1025;p59"/>
          <p:cNvSpPr txBox="1"/>
          <p:nvPr/>
        </p:nvSpPr>
        <p:spPr>
          <a:xfrm>
            <a:off x="7350400" y="3321725"/>
            <a:ext cx="24591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39F672"/>
                </a:solidFill>
                <a:latin typeface="Raleway"/>
                <a:ea typeface="Raleway"/>
                <a:cs typeface="Raleway"/>
                <a:sym typeface="Raleway"/>
              </a:rPr>
              <a:t>Ask by Voice</a:t>
            </a:r>
            <a:r>
              <a:rPr b="1" lang="en" sz="1000">
                <a:solidFill>
                  <a:srgbClr val="39F672"/>
                </a:solidFill>
                <a:latin typeface="Raleway"/>
                <a:ea typeface="Raleway"/>
                <a:cs typeface="Raleway"/>
                <a:sym typeface="Raleway"/>
              </a:rPr>
              <a:t> (coming soon)</a:t>
            </a:r>
            <a:endParaRPr b="1" sz="1000">
              <a:solidFill>
                <a:srgbClr val="39F672"/>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Allows users to ask questions using voice input instead of typing—ideal for fast or hands-free interactions.</a:t>
            </a:r>
            <a:endParaRPr sz="1200">
              <a:solidFill>
                <a:srgbClr val="595959"/>
              </a:solidFill>
              <a:latin typeface="Raleway"/>
              <a:ea typeface="Raleway"/>
              <a:cs typeface="Raleway"/>
              <a:sym typeface="Raleway"/>
            </a:endParaRPr>
          </a:p>
          <a:p>
            <a:pPr indent="0" lvl="0" marL="0" rtl="0" algn="l">
              <a:spcBef>
                <a:spcPts val="0"/>
              </a:spcBef>
              <a:spcAft>
                <a:spcPts val="0"/>
              </a:spcAft>
              <a:buNone/>
            </a:pP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pic>
        <p:nvPicPr>
          <p:cNvPr id="1026" name="Google Shape;1026;p59"/>
          <p:cNvPicPr preferRelativeResize="0"/>
          <p:nvPr/>
        </p:nvPicPr>
        <p:blipFill>
          <a:blip r:embed="rId5">
            <a:alphaModFix/>
          </a:blip>
          <a:stretch>
            <a:fillRect/>
          </a:stretch>
        </p:blipFill>
        <p:spPr>
          <a:xfrm>
            <a:off x="7468975" y="1239137"/>
            <a:ext cx="905100" cy="1930200"/>
          </a:xfrm>
          <a:prstGeom prst="roundRect">
            <a:avLst>
              <a:gd fmla="val 16667" name="adj"/>
            </a:avLst>
          </a:prstGeom>
          <a:noFill/>
          <a:ln>
            <a:noFill/>
          </a:ln>
        </p:spPr>
      </p:pic>
      <p:sp>
        <p:nvSpPr>
          <p:cNvPr id="1027" name="Google Shape;1027;p59"/>
          <p:cNvSpPr txBox="1"/>
          <p:nvPr/>
        </p:nvSpPr>
        <p:spPr>
          <a:xfrm>
            <a:off x="123900" y="4562725"/>
            <a:ext cx="37365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
        <p:nvSpPr>
          <p:cNvPr id="1028" name="Google Shape;1028;p59"/>
          <p:cNvSpPr/>
          <p:nvPr/>
        </p:nvSpPr>
        <p:spPr>
          <a:xfrm>
            <a:off x="533394" y="210725"/>
            <a:ext cx="2294100" cy="150600"/>
          </a:xfrm>
          <a:prstGeom prst="rect">
            <a:avLst/>
          </a:prstGeom>
          <a:noFill/>
          <a:ln>
            <a:noFill/>
          </a:ln>
        </p:spPr>
        <p:txBody>
          <a:bodyPr anchorCtr="0" anchor="b" bIns="0" lIns="0" spcFirstLastPara="1" rIns="0" wrap="square" tIns="0">
            <a:noAutofit/>
          </a:bodyPr>
          <a:lstStyle/>
          <a:p>
            <a:pPr indent="0" lvl="0" marL="0" rtl="0" algn="l">
              <a:spcBef>
                <a:spcPts val="0"/>
              </a:spcBef>
              <a:spcAft>
                <a:spcPts val="0"/>
              </a:spcAft>
              <a:buClr>
                <a:schemeClr val="dk1"/>
              </a:buClr>
              <a:buSzPts val="900"/>
              <a:buFont typeface="Arial"/>
              <a:buNone/>
            </a:pPr>
            <a:r>
              <a:rPr lang="en" sz="900">
                <a:solidFill>
                  <a:schemeClr val="dk1"/>
                </a:solidFill>
                <a:latin typeface="Raleway"/>
                <a:ea typeface="Raleway"/>
                <a:cs typeface="Raleway"/>
                <a:sym typeface="Raleway"/>
              </a:rPr>
              <a:t>Plaud Desktop</a:t>
            </a:r>
            <a:endParaRPr i="0" sz="900" u="none" cap="none" strike="noStrike">
              <a:solidFill>
                <a:schemeClr val="dk1"/>
              </a:solidFill>
              <a:latin typeface="Raleway"/>
              <a:ea typeface="Raleway"/>
              <a:cs typeface="Raleway"/>
              <a:sym typeface="Raleway"/>
            </a:endParaRPr>
          </a:p>
        </p:txBody>
      </p:sp>
      <p:sp>
        <p:nvSpPr>
          <p:cNvPr id="1029" name="Google Shape;1029;p59"/>
          <p:cNvSpPr txBox="1"/>
          <p:nvPr/>
        </p:nvSpPr>
        <p:spPr>
          <a:xfrm>
            <a:off x="4070163" y="3351300"/>
            <a:ext cx="2811600" cy="1116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1400"/>
              </a:spcBef>
              <a:spcAft>
                <a:spcPts val="0"/>
              </a:spcAft>
              <a:buNone/>
            </a:pPr>
            <a:r>
              <a:rPr b="1" lang="en">
                <a:solidFill>
                  <a:srgbClr val="00D0FF"/>
                </a:solidFill>
                <a:latin typeface="Raleway"/>
                <a:ea typeface="Raleway"/>
                <a:cs typeface="Raleway"/>
                <a:sym typeface="Raleway"/>
              </a:rPr>
              <a:t>Deep Thinking</a:t>
            </a:r>
            <a:endParaRPr b="1">
              <a:solidFill>
                <a:srgbClr val="00D0FF"/>
              </a:solidFill>
              <a:latin typeface="Raleway"/>
              <a:ea typeface="Raleway"/>
              <a:cs typeface="Raleway"/>
              <a:sym typeface="Raleway"/>
            </a:endParaRPr>
          </a:p>
          <a:p>
            <a:pPr indent="0" lvl="0" marL="0" rtl="0" algn="l">
              <a:spcBef>
                <a:spcPts val="400"/>
              </a:spcBef>
              <a:spcAft>
                <a:spcPts val="0"/>
              </a:spcAft>
              <a:buNone/>
            </a:pPr>
            <a:r>
              <a:rPr lang="en" sz="1200">
                <a:solidFill>
                  <a:srgbClr val="595959"/>
                </a:solidFill>
                <a:latin typeface="Raleway"/>
                <a:ea typeface="Raleway"/>
                <a:cs typeface="Raleway"/>
                <a:sym typeface="Raleway"/>
              </a:rPr>
              <a:t>Offer to wo response styles -  Default for instant answers, Deep Thinking for longer, more thoughtful, and structured responses, with deeper reasoning, clearer organization, and more value.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413D3B"/>
              </a:solidFill>
              <a:latin typeface="Raleway"/>
              <a:ea typeface="Raleway"/>
              <a:cs typeface="Raleway"/>
              <a:sym typeface="Raleway"/>
            </a:endParaRPr>
          </a:p>
          <a:p>
            <a:pPr indent="0" lvl="0" marL="0" rtl="0" algn="l">
              <a:spcBef>
                <a:spcPts val="0"/>
              </a:spcBef>
              <a:spcAft>
                <a:spcPts val="0"/>
              </a:spcAft>
              <a:buNone/>
            </a:pPr>
            <a:br>
              <a:rPr lang="en" sz="1200">
                <a:solidFill>
                  <a:srgbClr val="595959"/>
                </a:solidFill>
                <a:latin typeface="Raleway"/>
                <a:ea typeface="Raleway"/>
                <a:cs typeface="Raleway"/>
                <a:sym typeface="Raleway"/>
              </a:rPr>
            </a:b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0" rtl="0" algn="l">
              <a:lnSpc>
                <a:spcPct val="100000"/>
              </a:lnSpc>
              <a:spcBef>
                <a:spcPts val="0"/>
              </a:spcBef>
              <a:spcAft>
                <a:spcPts val="0"/>
              </a:spcAft>
              <a:buNone/>
            </a:pPr>
            <a:r>
              <a:t/>
            </a:r>
            <a:endParaRPr sz="1200">
              <a:solidFill>
                <a:srgbClr val="595959"/>
              </a:solidFill>
              <a:latin typeface="Raleway"/>
              <a:ea typeface="Raleway"/>
              <a:cs typeface="Raleway"/>
              <a:sym typeface="Raleway"/>
            </a:endParaRPr>
          </a:p>
          <a:p>
            <a:pPr indent="0" lvl="0" marL="0" rtl="0" algn="l">
              <a:spcBef>
                <a:spcPts val="0"/>
              </a:spcBef>
              <a:spcAft>
                <a:spcPts val="0"/>
              </a:spcAft>
              <a:buNone/>
            </a:pPr>
            <a:r>
              <a:t/>
            </a:r>
            <a:endParaRPr sz="1200">
              <a:solidFill>
                <a:srgbClr val="595959"/>
              </a:solidFill>
              <a:latin typeface="Raleway"/>
              <a:ea typeface="Raleway"/>
              <a:cs typeface="Raleway"/>
              <a:sym typeface="Raleway"/>
            </a:endParaRPr>
          </a:p>
          <a:p>
            <a:pPr indent="0" lvl="0" marL="457200" rtl="0" algn="l">
              <a:spcBef>
                <a:spcPts val="0"/>
              </a:spcBef>
              <a:spcAft>
                <a:spcPts val="0"/>
              </a:spcAft>
              <a:buNone/>
            </a:pPr>
            <a:r>
              <a:t/>
            </a:r>
            <a:endParaRPr sz="1300">
              <a:solidFill>
                <a:srgbClr val="595959"/>
              </a:solidFill>
              <a:latin typeface="Raleway"/>
              <a:ea typeface="Raleway"/>
              <a:cs typeface="Raleway"/>
              <a:sym typeface="Raleway"/>
            </a:endParaRPr>
          </a:p>
        </p:txBody>
      </p:sp>
      <p:pic>
        <p:nvPicPr>
          <p:cNvPr id="1030" name="Google Shape;1030;p59"/>
          <p:cNvPicPr preferRelativeResize="0"/>
          <p:nvPr/>
        </p:nvPicPr>
        <p:blipFill>
          <a:blip r:embed="rId6">
            <a:alphaModFix/>
          </a:blip>
          <a:stretch>
            <a:fillRect/>
          </a:stretch>
        </p:blipFill>
        <p:spPr>
          <a:xfrm>
            <a:off x="4163183" y="1250277"/>
            <a:ext cx="905100" cy="1967100"/>
          </a:xfrm>
          <a:prstGeom prst="roundRect">
            <a:avLst>
              <a:gd fmla="val 16667" name="adj"/>
            </a:avLst>
          </a:prstGeom>
          <a:noFill/>
          <a:ln>
            <a:noFill/>
          </a:ln>
        </p:spPr>
      </p:pic>
      <p:cxnSp>
        <p:nvCxnSpPr>
          <p:cNvPr id="1031" name="Google Shape;1031;p59"/>
          <p:cNvCxnSpPr/>
          <p:nvPr/>
        </p:nvCxnSpPr>
        <p:spPr>
          <a:xfrm flipH="1" rot="10800000">
            <a:off x="4759413" y="2401000"/>
            <a:ext cx="77400" cy="227400"/>
          </a:xfrm>
          <a:prstGeom prst="straightConnector1">
            <a:avLst/>
          </a:prstGeom>
          <a:noFill/>
          <a:ln cap="flat" cmpd="sng" w="19050">
            <a:solidFill>
              <a:srgbClr val="000000"/>
            </a:solidFill>
            <a:prstDash val="solid"/>
            <a:round/>
            <a:headEnd len="med" w="med" type="none"/>
            <a:tailEnd len="med" w="med" type="triangle"/>
          </a:ln>
        </p:spPr>
      </p:cxn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36" name="Shape 1036"/>
        <p:cNvGrpSpPr/>
        <p:nvPr/>
      </p:nvGrpSpPr>
      <p:grpSpPr>
        <a:xfrm>
          <a:off x="0" y="0"/>
          <a:ext cx="0" cy="0"/>
          <a:chOff x="0" y="0"/>
          <a:chExt cx="0" cy="0"/>
        </a:xfrm>
      </p:grpSpPr>
      <p:pic>
        <p:nvPicPr>
          <p:cNvPr id="1037" name="Google Shape;1037;p60"/>
          <p:cNvPicPr preferRelativeResize="0"/>
          <p:nvPr/>
        </p:nvPicPr>
        <p:blipFill rotWithShape="1">
          <a:blip r:embed="rId3">
            <a:alphaModFix/>
          </a:blip>
          <a:srcRect b="6131" l="0" r="0" t="18905"/>
          <a:stretch/>
        </p:blipFill>
        <p:spPr>
          <a:xfrm>
            <a:off x="0" y="0"/>
            <a:ext cx="10287002" cy="5143499"/>
          </a:xfrm>
          <a:prstGeom prst="rect">
            <a:avLst/>
          </a:prstGeom>
          <a:noFill/>
          <a:ln>
            <a:noFill/>
          </a:ln>
        </p:spPr>
      </p:pic>
      <p:sp>
        <p:nvSpPr>
          <p:cNvPr id="1038" name="Google Shape;1038;p60"/>
          <p:cNvSpPr/>
          <p:nvPr/>
        </p:nvSpPr>
        <p:spPr>
          <a:xfrm>
            <a:off x="251581"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39" name="Google Shape;1039;p60"/>
          <p:cNvPicPr preferRelativeResize="0"/>
          <p:nvPr/>
        </p:nvPicPr>
        <p:blipFill rotWithShape="1">
          <a:blip r:embed="rId4">
            <a:alphaModFix/>
          </a:blip>
          <a:srcRect b="0" l="0" r="0" t="0"/>
          <a:stretch/>
        </p:blipFill>
        <p:spPr>
          <a:xfrm>
            <a:off x="283921" y="248561"/>
            <a:ext cx="131095" cy="110794"/>
          </a:xfrm>
          <a:prstGeom prst="rect">
            <a:avLst/>
          </a:prstGeom>
          <a:noFill/>
          <a:ln>
            <a:noFill/>
          </a:ln>
        </p:spPr>
      </p:pic>
      <p:sp>
        <p:nvSpPr>
          <p:cNvPr id="1040" name="Google Shape;1040;p60"/>
          <p:cNvSpPr/>
          <p:nvPr/>
        </p:nvSpPr>
        <p:spPr>
          <a:xfrm>
            <a:off x="254000" y="2839157"/>
            <a:ext cx="4775400" cy="16650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1041" name="Google Shape;1041;p60"/>
          <p:cNvSpPr/>
          <p:nvPr/>
        </p:nvSpPr>
        <p:spPr>
          <a:xfrm>
            <a:off x="254000" y="2839157"/>
            <a:ext cx="4986900" cy="1317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4400"/>
              <a:buFont typeface="Arial"/>
              <a:buNone/>
            </a:pPr>
            <a:r>
              <a:rPr lang="en" sz="4400">
                <a:solidFill>
                  <a:srgbClr val="FFFFFF"/>
                </a:solidFill>
                <a:latin typeface="Raleway"/>
                <a:ea typeface="Raleway"/>
                <a:cs typeface="Raleway"/>
                <a:sym typeface="Raleway"/>
              </a:rPr>
              <a:t>Real-World </a:t>
            </a:r>
            <a:endParaRPr sz="4400">
              <a:solidFill>
                <a:srgbClr val="FFFFFF"/>
              </a:solidFill>
              <a:latin typeface="Raleway"/>
              <a:ea typeface="Raleway"/>
              <a:cs typeface="Raleway"/>
              <a:sym typeface="Raleway"/>
            </a:endParaRPr>
          </a:p>
          <a:p>
            <a:pPr indent="0" lvl="0" marL="0" marR="0" rtl="0" algn="l">
              <a:lnSpc>
                <a:spcPct val="100000"/>
              </a:lnSpc>
              <a:spcBef>
                <a:spcPts val="0"/>
              </a:spcBef>
              <a:spcAft>
                <a:spcPts val="0"/>
              </a:spcAft>
              <a:buClr>
                <a:srgbClr val="FFFFFF"/>
              </a:buClr>
              <a:buSzPts val="4400"/>
              <a:buFont typeface="Arial"/>
              <a:buNone/>
            </a:pPr>
            <a:r>
              <a:rPr lang="en" sz="4400">
                <a:solidFill>
                  <a:srgbClr val="FFFFFF"/>
                </a:solidFill>
                <a:latin typeface="Raleway"/>
                <a:ea typeface="Raleway"/>
                <a:cs typeface="Raleway"/>
                <a:sym typeface="Raleway"/>
              </a:rPr>
              <a:t>Use Cases</a:t>
            </a:r>
            <a:endParaRPr i="0" sz="4400" u="none" cap="none" strike="noStrike">
              <a:solidFill>
                <a:schemeClr val="dk1"/>
              </a:solidFill>
              <a:latin typeface="Raleway"/>
              <a:ea typeface="Raleway"/>
              <a:cs typeface="Raleway"/>
              <a:sym typeface="Raleway"/>
            </a:endParaRPr>
          </a:p>
        </p:txBody>
      </p:sp>
      <p:sp>
        <p:nvSpPr>
          <p:cNvPr id="1042" name="Google Shape;1042;p60"/>
          <p:cNvSpPr/>
          <p:nvPr/>
        </p:nvSpPr>
        <p:spPr>
          <a:xfrm>
            <a:off x="254000" y="4301068"/>
            <a:ext cx="4851600" cy="27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600"/>
              <a:buFont typeface="Arial"/>
              <a:buNone/>
            </a:pPr>
            <a:r>
              <a:rPr lang="en" sz="1600">
                <a:solidFill>
                  <a:srgbClr val="FFFFFF"/>
                </a:solidFill>
                <a:latin typeface="Raleway"/>
                <a:ea typeface="Raleway"/>
                <a:cs typeface="Raleway"/>
                <a:sym typeface="Raleway"/>
              </a:rPr>
              <a:t>Project Meeting / Client Call / Brainstorming Session / Interview</a:t>
            </a:r>
            <a:endParaRPr i="0" sz="1600" u="none" cap="none" strike="noStrike">
              <a:solidFill>
                <a:schemeClr val="dk1"/>
              </a:solidFill>
              <a:latin typeface="Raleway"/>
              <a:ea typeface="Raleway"/>
              <a:cs typeface="Raleway"/>
              <a:sym typeface="Raleway"/>
            </a:endParaRPr>
          </a:p>
        </p:txBody>
      </p:sp>
      <p:sp>
        <p:nvSpPr>
          <p:cNvPr id="1043" name="Google Shape;1043;p60"/>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44" name="Google Shape;1044;p60"/>
          <p:cNvPicPr preferRelativeResize="0"/>
          <p:nvPr/>
        </p:nvPicPr>
        <p:blipFill rotWithShape="1">
          <a:blip r:embed="rId4">
            <a:alphaModFix/>
          </a:blip>
          <a:srcRect b="0" l="0" r="0" t="0"/>
          <a:stretch/>
        </p:blipFill>
        <p:spPr>
          <a:xfrm>
            <a:off x="283917" y="248562"/>
            <a:ext cx="131095" cy="110794"/>
          </a:xfrm>
          <a:prstGeom prst="rect">
            <a:avLst/>
          </a:prstGeom>
          <a:noFill/>
          <a:ln>
            <a:noFill/>
          </a:ln>
        </p:spPr>
      </p:pic>
      <p:sp>
        <p:nvSpPr>
          <p:cNvPr id="1045" name="Google Shape;1045;p60"/>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Plaud Intelligence</a:t>
            </a:r>
            <a:endParaRPr i="0" sz="900" u="none" cap="none" strike="noStrike">
              <a:solidFill>
                <a:schemeClr val="lt1"/>
              </a:solidFill>
              <a:latin typeface="Raleway"/>
              <a:ea typeface="Raleway"/>
              <a:cs typeface="Raleway"/>
              <a:sym typeface="Raleway"/>
            </a:endParaRPr>
          </a:p>
        </p:txBody>
      </p:sp>
      <p:sp>
        <p:nvSpPr>
          <p:cNvPr id="1046" name="Google Shape;1046;p60"/>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Reviewer Guide</a:t>
            </a:r>
            <a:endParaRPr i="0" sz="900" u="none" cap="none" strike="noStrike">
              <a:solidFill>
                <a:schemeClr val="lt1"/>
              </a:solidFill>
              <a:latin typeface="Raleway"/>
              <a:ea typeface="Raleway"/>
              <a:cs typeface="Raleway"/>
              <a:sym typeface="Raleway"/>
            </a:endParaRPr>
          </a:p>
        </p:txBody>
      </p:sp>
      <p:sp>
        <p:nvSpPr>
          <p:cNvPr id="1047" name="Google Shape;1047;p60"/>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solidFill>
                  <a:schemeClr val="lt1"/>
                </a:solidFill>
                <a:latin typeface="Raleway"/>
                <a:ea typeface="Raleway"/>
                <a:cs typeface="Raleway"/>
                <a:sym typeface="Raleway"/>
              </a:rPr>
              <a:t>Use Cases</a:t>
            </a:r>
            <a:endParaRPr i="0" sz="900" u="none" cap="none" strike="noStrike">
              <a:solidFill>
                <a:schemeClr val="lt1"/>
              </a:solidFill>
              <a:latin typeface="Raleway"/>
              <a:ea typeface="Raleway"/>
              <a:cs typeface="Raleway"/>
              <a:sym typeface="Raleway"/>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52" name="Shape 1052"/>
        <p:cNvGrpSpPr/>
        <p:nvPr/>
      </p:nvGrpSpPr>
      <p:grpSpPr>
        <a:xfrm>
          <a:off x="0" y="0"/>
          <a:ext cx="0" cy="0"/>
          <a:chOff x="0" y="0"/>
          <a:chExt cx="0" cy="0"/>
        </a:xfrm>
      </p:grpSpPr>
      <p:sp>
        <p:nvSpPr>
          <p:cNvPr id="1053" name="Google Shape;1053;p61"/>
          <p:cNvSpPr/>
          <p:nvPr/>
        </p:nvSpPr>
        <p:spPr>
          <a:xfrm>
            <a:off x="166431" y="611850"/>
            <a:ext cx="9521100" cy="3919800"/>
          </a:xfrm>
          <a:prstGeom prst="roundRect">
            <a:avLst>
              <a:gd fmla="val 4244" name="adj"/>
            </a:avLst>
          </a:prstGeom>
          <a:solidFill>
            <a:srgbClr val="F3F3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54" name="Google Shape;1054;p61"/>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55" name="Google Shape;1055;p61"/>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1056" name="Google Shape;1056;p61"/>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1057" name="Google Shape;1057;p61"/>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1058" name="Google Shape;1058;p61"/>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Use Cases</a:t>
            </a:r>
            <a:endParaRPr i="0" sz="900" u="none" cap="none" strike="noStrike">
              <a:solidFill>
                <a:schemeClr val="dk1"/>
              </a:solidFill>
              <a:latin typeface="Raleway"/>
              <a:ea typeface="Raleway"/>
              <a:cs typeface="Raleway"/>
              <a:sym typeface="Raleway"/>
            </a:endParaRPr>
          </a:p>
        </p:txBody>
      </p:sp>
      <p:sp>
        <p:nvSpPr>
          <p:cNvPr id="1059" name="Google Shape;1059;p61"/>
          <p:cNvSpPr txBox="1"/>
          <p:nvPr/>
        </p:nvSpPr>
        <p:spPr>
          <a:xfrm>
            <a:off x="607472" y="2691577"/>
            <a:ext cx="2334600" cy="6972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lang="en" sz="900">
                <a:solidFill>
                  <a:srgbClr val="595959"/>
                </a:solidFill>
                <a:latin typeface="Raleway"/>
                <a:ea typeface="Raleway"/>
                <a:cs typeface="Raleway"/>
                <a:sym typeface="Raleway"/>
              </a:rPr>
              <a:t>Plaud Note Pro auto-detects phone call—no manual setup needed. Every client call gets recorded in full.</a:t>
            </a:r>
            <a:endParaRPr sz="900">
              <a:solidFill>
                <a:srgbClr val="595959"/>
              </a:solidFill>
              <a:latin typeface="Raleway"/>
              <a:ea typeface="Raleway"/>
              <a:cs typeface="Raleway"/>
              <a:sym typeface="Raleway"/>
            </a:endParaRPr>
          </a:p>
        </p:txBody>
      </p:sp>
      <p:sp>
        <p:nvSpPr>
          <p:cNvPr id="1060" name="Google Shape;1060;p61"/>
          <p:cNvSpPr txBox="1"/>
          <p:nvPr/>
        </p:nvSpPr>
        <p:spPr>
          <a:xfrm>
            <a:off x="3962503" y="3321000"/>
            <a:ext cx="2466000" cy="80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After the call, Plaud generates a summary with client concerns, pricing discussions, and objections—streamlining your follow-up.</a:t>
            </a:r>
            <a:endParaRPr sz="900">
              <a:solidFill>
                <a:srgbClr val="595959"/>
              </a:solidFill>
              <a:latin typeface="Raleway"/>
              <a:ea typeface="Raleway"/>
              <a:cs typeface="Raleway"/>
              <a:sym typeface="Raleway"/>
            </a:endParaRPr>
          </a:p>
        </p:txBody>
      </p:sp>
      <p:sp>
        <p:nvSpPr>
          <p:cNvPr id="1061" name="Google Shape;1061;p61"/>
          <p:cNvSpPr txBox="1"/>
          <p:nvPr/>
        </p:nvSpPr>
        <p:spPr>
          <a:xfrm>
            <a:off x="7289206" y="2394715"/>
            <a:ext cx="2334600" cy="8067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Ask: “What is the client most concerned about?” or “What did we agree on?”—Ask Plaud pulls the answers from the call to enrich your notes.</a:t>
            </a:r>
            <a:endParaRPr sz="900">
              <a:solidFill>
                <a:srgbClr val="595959"/>
              </a:solidFill>
              <a:latin typeface="Raleway"/>
              <a:ea typeface="Raleway"/>
              <a:cs typeface="Raleway"/>
              <a:sym typeface="Raleway"/>
            </a:endParaRPr>
          </a:p>
        </p:txBody>
      </p:sp>
      <p:cxnSp>
        <p:nvCxnSpPr>
          <p:cNvPr id="1062" name="Google Shape;1062;p61"/>
          <p:cNvCxnSpPr>
            <a:stCxn id="1063" idx="3"/>
            <a:endCxn id="1064" idx="1"/>
          </p:cNvCxnSpPr>
          <p:nvPr/>
        </p:nvCxnSpPr>
        <p:spPr>
          <a:xfrm>
            <a:off x="2746453" y="2154749"/>
            <a:ext cx="1580700" cy="411600"/>
          </a:xfrm>
          <a:prstGeom prst="curvedConnector3">
            <a:avLst>
              <a:gd fmla="val 50004" name="adj1"/>
            </a:avLst>
          </a:prstGeom>
          <a:noFill/>
          <a:ln cap="flat" cmpd="sng" w="9525">
            <a:solidFill>
              <a:srgbClr val="413D3B"/>
            </a:solidFill>
            <a:prstDash val="solid"/>
            <a:round/>
            <a:headEnd len="med" w="med" type="none"/>
            <a:tailEnd len="med" w="med" type="none"/>
          </a:ln>
        </p:spPr>
      </p:cxnSp>
      <p:cxnSp>
        <p:nvCxnSpPr>
          <p:cNvPr id="1065" name="Google Shape;1065;p61"/>
          <p:cNvCxnSpPr>
            <a:stCxn id="1064" idx="3"/>
            <a:endCxn id="1066" idx="1"/>
          </p:cNvCxnSpPr>
          <p:nvPr/>
        </p:nvCxnSpPr>
        <p:spPr>
          <a:xfrm flipH="1" rot="10800000">
            <a:off x="6064003" y="1793850"/>
            <a:ext cx="1366800" cy="772500"/>
          </a:xfrm>
          <a:prstGeom prst="curvedConnector3">
            <a:avLst>
              <a:gd fmla="val 49997" name="adj1"/>
            </a:avLst>
          </a:prstGeom>
          <a:noFill/>
          <a:ln cap="flat" cmpd="sng" w="9525">
            <a:solidFill>
              <a:srgbClr val="413D3B"/>
            </a:solidFill>
            <a:prstDash val="solid"/>
            <a:round/>
            <a:headEnd len="med" w="med" type="none"/>
            <a:tailEnd len="med" w="med" type="none"/>
          </a:ln>
        </p:spPr>
      </p:cxnSp>
      <p:pic>
        <p:nvPicPr>
          <p:cNvPr id="1063" name="Google Shape;1063;p61"/>
          <p:cNvPicPr preferRelativeResize="0"/>
          <p:nvPr/>
        </p:nvPicPr>
        <p:blipFill rotWithShape="1">
          <a:blip r:embed="rId4">
            <a:alphaModFix/>
          </a:blip>
          <a:srcRect b="5186" l="4988" r="0" t="0"/>
          <a:stretch/>
        </p:blipFill>
        <p:spPr>
          <a:xfrm>
            <a:off x="695053" y="1553999"/>
            <a:ext cx="2051400" cy="1201500"/>
          </a:xfrm>
          <a:prstGeom prst="roundRect">
            <a:avLst>
              <a:gd fmla="val 16667" name="adj"/>
            </a:avLst>
          </a:prstGeom>
          <a:noFill/>
          <a:ln>
            <a:noFill/>
          </a:ln>
        </p:spPr>
      </p:pic>
      <p:pic>
        <p:nvPicPr>
          <p:cNvPr id="1064" name="Google Shape;1064;p61"/>
          <p:cNvPicPr preferRelativeResize="0"/>
          <p:nvPr/>
        </p:nvPicPr>
        <p:blipFill>
          <a:blip r:embed="rId5">
            <a:alphaModFix/>
          </a:blip>
          <a:stretch>
            <a:fillRect/>
          </a:stretch>
        </p:blipFill>
        <p:spPr>
          <a:xfrm>
            <a:off x="4327003" y="1811700"/>
            <a:ext cx="1737000" cy="1509300"/>
          </a:xfrm>
          <a:prstGeom prst="roundRect">
            <a:avLst>
              <a:gd fmla="val 16667" name="adj"/>
            </a:avLst>
          </a:prstGeom>
          <a:noFill/>
          <a:ln>
            <a:noFill/>
          </a:ln>
        </p:spPr>
      </p:pic>
      <p:pic>
        <p:nvPicPr>
          <p:cNvPr id="1066" name="Google Shape;1066;p61"/>
          <p:cNvPicPr preferRelativeResize="0"/>
          <p:nvPr/>
        </p:nvPicPr>
        <p:blipFill>
          <a:blip r:embed="rId6">
            <a:alphaModFix/>
          </a:blip>
          <a:stretch>
            <a:fillRect/>
          </a:stretch>
        </p:blipFill>
        <p:spPr>
          <a:xfrm>
            <a:off x="7430909" y="1193225"/>
            <a:ext cx="2051400" cy="1201500"/>
          </a:xfrm>
          <a:prstGeom prst="roundRect">
            <a:avLst>
              <a:gd fmla="val 16667" name="adj"/>
            </a:avLst>
          </a:prstGeom>
          <a:noFill/>
          <a:ln>
            <a:noFill/>
          </a:ln>
        </p:spPr>
      </p:pic>
      <p:sp>
        <p:nvSpPr>
          <p:cNvPr id="1067" name="Google Shape;1067;p61"/>
          <p:cNvSpPr txBox="1"/>
          <p:nvPr/>
        </p:nvSpPr>
        <p:spPr>
          <a:xfrm>
            <a:off x="603253" y="809825"/>
            <a:ext cx="2425200" cy="37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Raleway"/>
                <a:ea typeface="Raleway"/>
                <a:cs typeface="Raleway"/>
                <a:sym typeface="Raleway"/>
              </a:rPr>
              <a:t>Client Call</a:t>
            </a:r>
            <a:endParaRPr b="1" sz="1600">
              <a:latin typeface="Raleway"/>
              <a:ea typeface="Raleway"/>
              <a:cs typeface="Raleway"/>
              <a:sym typeface="Raleway"/>
            </a:endParaRPr>
          </a:p>
        </p:txBody>
      </p:sp>
      <p:sp>
        <p:nvSpPr>
          <p:cNvPr id="1068" name="Google Shape;1068;p61"/>
          <p:cNvSpPr txBox="1"/>
          <p:nvPr/>
        </p:nvSpPr>
        <p:spPr>
          <a:xfrm>
            <a:off x="365450" y="4644303"/>
            <a:ext cx="5552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800">
                <a:solidFill>
                  <a:srgbClr val="595959"/>
                </a:solidFill>
                <a:latin typeface="Raleway"/>
                <a:ea typeface="Raleway"/>
                <a:cs typeface="Raleway"/>
                <a:sym typeface="Raleway"/>
              </a:rPr>
              <a:t>Disclaimer:</a:t>
            </a:r>
            <a:endParaRPr sz="800">
              <a:solidFill>
                <a:srgbClr val="595959"/>
              </a:solidFill>
              <a:latin typeface="Raleway"/>
              <a:ea typeface="Raleway"/>
              <a:cs typeface="Raleway"/>
              <a:sym typeface="Raleway"/>
            </a:endParaRPr>
          </a:p>
          <a:p>
            <a:pPr indent="-279400" lvl="0" marL="457200" rtl="0" algn="l">
              <a:spcBef>
                <a:spcPts val="0"/>
              </a:spcBef>
              <a:spcAft>
                <a:spcPts val="0"/>
              </a:spcAft>
              <a:buClr>
                <a:srgbClr val="595959"/>
              </a:buClr>
              <a:buSzPts val="800"/>
              <a:buFont typeface="Raleway"/>
              <a:buAutoNum type="arabicPeriod"/>
            </a:pPr>
            <a:r>
              <a:rPr lang="en" sz="8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800">
              <a:solidFill>
                <a:srgbClr val="595959"/>
              </a:solidFill>
              <a:latin typeface="Raleway"/>
              <a:ea typeface="Raleway"/>
              <a:cs typeface="Raleway"/>
              <a:sym typeface="Raleway"/>
            </a:endParaRPr>
          </a:p>
          <a:p>
            <a:pPr indent="-279400" lvl="0" marL="457200" rtl="0" algn="l">
              <a:spcBef>
                <a:spcPts val="0"/>
              </a:spcBef>
              <a:spcAft>
                <a:spcPts val="0"/>
              </a:spcAft>
              <a:buClr>
                <a:srgbClr val="595959"/>
              </a:buClr>
              <a:buSzPts val="800"/>
              <a:buFont typeface="Raleway"/>
              <a:buAutoNum type="arabicPeriod"/>
            </a:pPr>
            <a:r>
              <a:rPr lang="en" sz="800">
                <a:solidFill>
                  <a:srgbClr val="595959"/>
                </a:solidFill>
                <a:latin typeface="Raleway"/>
                <a:ea typeface="Raleway"/>
                <a:cs typeface="Raleway"/>
                <a:sym typeface="Raleway"/>
              </a:rPr>
              <a:t> "Projects" feature will be launched in Q4 2025.</a:t>
            </a:r>
            <a:endParaRPr sz="800">
              <a:solidFill>
                <a:srgbClr val="595959"/>
              </a:solidFill>
              <a:latin typeface="Raleway"/>
              <a:ea typeface="Raleway"/>
              <a:cs typeface="Raleway"/>
              <a:sym typeface="Raleway"/>
            </a:endParaRPr>
          </a:p>
          <a:p>
            <a:pPr indent="0" lvl="0" marL="0" rtl="0" algn="l">
              <a:spcBef>
                <a:spcPts val="0"/>
              </a:spcBef>
              <a:spcAft>
                <a:spcPts val="0"/>
              </a:spcAft>
              <a:buNone/>
            </a:pPr>
            <a:r>
              <a:t/>
            </a:r>
            <a:endParaRPr sz="800">
              <a:solidFill>
                <a:srgbClr val="595959"/>
              </a:solidFill>
              <a:latin typeface="Raleway"/>
              <a:ea typeface="Raleway"/>
              <a:cs typeface="Raleway"/>
              <a:sym typeface="Raleway"/>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73" name="Shape 1073"/>
        <p:cNvGrpSpPr/>
        <p:nvPr/>
      </p:nvGrpSpPr>
      <p:grpSpPr>
        <a:xfrm>
          <a:off x="0" y="0"/>
          <a:ext cx="0" cy="0"/>
          <a:chOff x="0" y="0"/>
          <a:chExt cx="0" cy="0"/>
        </a:xfrm>
      </p:grpSpPr>
      <p:sp>
        <p:nvSpPr>
          <p:cNvPr id="1074" name="Google Shape;1074;p62"/>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075" name="Google Shape;1075;p62"/>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1076" name="Google Shape;1076;p62"/>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 Intelligence</a:t>
            </a:r>
            <a:endParaRPr i="0" sz="900" u="none" cap="none" strike="noStrike">
              <a:solidFill>
                <a:schemeClr val="dk1"/>
              </a:solidFill>
              <a:latin typeface="Raleway"/>
              <a:ea typeface="Raleway"/>
              <a:cs typeface="Raleway"/>
              <a:sym typeface="Raleway"/>
            </a:endParaRPr>
          </a:p>
        </p:txBody>
      </p:sp>
      <p:sp>
        <p:nvSpPr>
          <p:cNvPr id="1077" name="Google Shape;1077;p62"/>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1078" name="Google Shape;1078;p62"/>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Use Cases</a:t>
            </a:r>
            <a:endParaRPr i="0" sz="900" u="none" cap="none" strike="noStrike">
              <a:solidFill>
                <a:schemeClr val="dk1"/>
              </a:solidFill>
              <a:latin typeface="Raleway"/>
              <a:ea typeface="Raleway"/>
              <a:cs typeface="Raleway"/>
              <a:sym typeface="Raleway"/>
            </a:endParaRPr>
          </a:p>
        </p:txBody>
      </p:sp>
      <p:sp>
        <p:nvSpPr>
          <p:cNvPr id="1079" name="Google Shape;1079;p62"/>
          <p:cNvSpPr/>
          <p:nvPr/>
        </p:nvSpPr>
        <p:spPr>
          <a:xfrm>
            <a:off x="365456" y="649700"/>
            <a:ext cx="9521100" cy="3919800"/>
          </a:xfrm>
          <a:prstGeom prst="roundRect">
            <a:avLst>
              <a:gd fmla="val 4244" name="adj"/>
            </a:avLst>
          </a:prstGeom>
          <a:solidFill>
            <a:srgbClr val="F3F3F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80" name="Google Shape;1080;p62"/>
          <p:cNvSpPr txBox="1"/>
          <p:nvPr/>
        </p:nvSpPr>
        <p:spPr>
          <a:xfrm>
            <a:off x="470897" y="2432968"/>
            <a:ext cx="2168100" cy="82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Place Plaud Note Pro at the center of the table to capture multi-speaker audio, ideal for project kickoff, alignment, or debriefing discussions.</a:t>
            </a:r>
            <a:endParaRPr sz="900">
              <a:solidFill>
                <a:srgbClr val="595959"/>
              </a:solidFill>
              <a:latin typeface="Raleway"/>
              <a:ea typeface="Raleway"/>
              <a:cs typeface="Raleway"/>
              <a:sym typeface="Raleway"/>
            </a:endParaRPr>
          </a:p>
        </p:txBody>
      </p:sp>
      <p:sp>
        <p:nvSpPr>
          <p:cNvPr id="1081" name="Google Shape;1081;p62"/>
          <p:cNvSpPr txBox="1"/>
          <p:nvPr/>
        </p:nvSpPr>
        <p:spPr>
          <a:xfrm>
            <a:off x="2801438" y="3549958"/>
            <a:ext cx="2168100" cy="82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During the meeting, snap a photo of the slides or type in notes via the app—helping AI understand the context and what matters most.</a:t>
            </a:r>
            <a:endParaRPr sz="900">
              <a:solidFill>
                <a:srgbClr val="595959"/>
              </a:solidFill>
              <a:latin typeface="Raleway"/>
              <a:ea typeface="Raleway"/>
              <a:cs typeface="Raleway"/>
              <a:sym typeface="Raleway"/>
            </a:endParaRPr>
          </a:p>
        </p:txBody>
      </p:sp>
      <p:sp>
        <p:nvSpPr>
          <p:cNvPr id="1082" name="Google Shape;1082;p62"/>
          <p:cNvSpPr txBox="1"/>
          <p:nvPr/>
        </p:nvSpPr>
        <p:spPr>
          <a:xfrm>
            <a:off x="5070256" y="2336738"/>
            <a:ext cx="2168100" cy="82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After generating the summary, use Ask Plaud to ask: “What are the to-dos?” or “Who owns the design deliverables?” to get structured outputs.</a:t>
            </a:r>
            <a:endParaRPr sz="900">
              <a:solidFill>
                <a:srgbClr val="595959"/>
              </a:solidFill>
              <a:latin typeface="Raleway"/>
              <a:ea typeface="Raleway"/>
              <a:cs typeface="Raleway"/>
              <a:sym typeface="Raleway"/>
            </a:endParaRPr>
          </a:p>
        </p:txBody>
      </p:sp>
      <p:sp>
        <p:nvSpPr>
          <p:cNvPr id="1083" name="Google Shape;1083;p62"/>
          <p:cNvSpPr txBox="1"/>
          <p:nvPr/>
        </p:nvSpPr>
        <p:spPr>
          <a:xfrm>
            <a:off x="7582609" y="3368458"/>
            <a:ext cx="2168100" cy="826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00">
                <a:solidFill>
                  <a:srgbClr val="595959"/>
                </a:solidFill>
                <a:latin typeface="Raleway"/>
                <a:ea typeface="Raleway"/>
                <a:cs typeface="Raleway"/>
                <a:sym typeface="Raleway"/>
              </a:rPr>
              <a:t>Group related recordings, notes, and summaries into one Project* like ‘App Redesign’, enabling long-term tracking and team collaboration.</a:t>
            </a:r>
            <a:endParaRPr sz="900">
              <a:solidFill>
                <a:srgbClr val="595959"/>
              </a:solidFill>
              <a:latin typeface="Raleway"/>
              <a:ea typeface="Raleway"/>
              <a:cs typeface="Raleway"/>
              <a:sym typeface="Raleway"/>
            </a:endParaRPr>
          </a:p>
        </p:txBody>
      </p:sp>
      <p:pic>
        <p:nvPicPr>
          <p:cNvPr id="1084" name="Google Shape;1084;p62"/>
          <p:cNvPicPr preferRelativeResize="0"/>
          <p:nvPr/>
        </p:nvPicPr>
        <p:blipFill>
          <a:blip r:embed="rId4">
            <a:alphaModFix/>
          </a:blip>
          <a:stretch>
            <a:fillRect/>
          </a:stretch>
        </p:blipFill>
        <p:spPr>
          <a:xfrm>
            <a:off x="675762" y="1328673"/>
            <a:ext cx="1758300" cy="1082700"/>
          </a:xfrm>
          <a:prstGeom prst="roundRect">
            <a:avLst>
              <a:gd fmla="val 16667" name="adj"/>
            </a:avLst>
          </a:prstGeom>
          <a:noFill/>
          <a:ln>
            <a:noFill/>
          </a:ln>
        </p:spPr>
      </p:pic>
      <p:cxnSp>
        <p:nvCxnSpPr>
          <p:cNvPr id="1085" name="Google Shape;1085;p62"/>
          <p:cNvCxnSpPr>
            <a:stCxn id="1084" idx="3"/>
            <a:endCxn id="1086" idx="1"/>
          </p:cNvCxnSpPr>
          <p:nvPr/>
        </p:nvCxnSpPr>
        <p:spPr>
          <a:xfrm>
            <a:off x="2434062" y="1870023"/>
            <a:ext cx="489600" cy="1032000"/>
          </a:xfrm>
          <a:prstGeom prst="curvedConnector3">
            <a:avLst>
              <a:gd fmla="val 50000" name="adj1"/>
            </a:avLst>
          </a:prstGeom>
          <a:noFill/>
          <a:ln cap="flat" cmpd="sng" w="9525">
            <a:solidFill>
              <a:srgbClr val="413D3B"/>
            </a:solidFill>
            <a:prstDash val="solid"/>
            <a:round/>
            <a:headEnd len="med" w="med" type="none"/>
            <a:tailEnd len="med" w="med" type="none"/>
          </a:ln>
        </p:spPr>
      </p:cxnSp>
      <p:pic>
        <p:nvPicPr>
          <p:cNvPr id="1086" name="Google Shape;1086;p62"/>
          <p:cNvPicPr preferRelativeResize="0"/>
          <p:nvPr/>
        </p:nvPicPr>
        <p:blipFill>
          <a:blip r:embed="rId5">
            <a:alphaModFix/>
          </a:blip>
          <a:stretch>
            <a:fillRect/>
          </a:stretch>
        </p:blipFill>
        <p:spPr>
          <a:xfrm>
            <a:off x="2923766" y="2288668"/>
            <a:ext cx="1905000" cy="1227000"/>
          </a:xfrm>
          <a:prstGeom prst="roundRect">
            <a:avLst>
              <a:gd fmla="val 16667" name="adj"/>
            </a:avLst>
          </a:prstGeom>
          <a:noFill/>
          <a:ln>
            <a:noFill/>
          </a:ln>
        </p:spPr>
      </p:pic>
      <p:pic>
        <p:nvPicPr>
          <p:cNvPr id="1087" name="Google Shape;1087;p62"/>
          <p:cNvPicPr preferRelativeResize="0"/>
          <p:nvPr/>
        </p:nvPicPr>
        <p:blipFill rotWithShape="1">
          <a:blip r:embed="rId6">
            <a:alphaModFix/>
          </a:blip>
          <a:srcRect b="0" l="0" r="0" t="9074"/>
          <a:stretch/>
        </p:blipFill>
        <p:spPr>
          <a:xfrm>
            <a:off x="5201855" y="1169775"/>
            <a:ext cx="1905000" cy="1158900"/>
          </a:xfrm>
          <a:prstGeom prst="roundRect">
            <a:avLst>
              <a:gd fmla="val 16667" name="adj"/>
            </a:avLst>
          </a:prstGeom>
          <a:noFill/>
          <a:ln>
            <a:noFill/>
          </a:ln>
        </p:spPr>
      </p:pic>
      <p:cxnSp>
        <p:nvCxnSpPr>
          <p:cNvPr id="1088" name="Google Shape;1088;p62"/>
          <p:cNvCxnSpPr>
            <a:stCxn id="1086" idx="3"/>
            <a:endCxn id="1087" idx="1"/>
          </p:cNvCxnSpPr>
          <p:nvPr/>
        </p:nvCxnSpPr>
        <p:spPr>
          <a:xfrm flipH="1" rot="10800000">
            <a:off x="4828766" y="1749268"/>
            <a:ext cx="373200" cy="1152900"/>
          </a:xfrm>
          <a:prstGeom prst="curvedConnector3">
            <a:avLst>
              <a:gd fmla="val 49995" name="adj1"/>
            </a:avLst>
          </a:prstGeom>
          <a:noFill/>
          <a:ln cap="flat" cmpd="sng" w="9525">
            <a:solidFill>
              <a:srgbClr val="413D3B"/>
            </a:solidFill>
            <a:prstDash val="solid"/>
            <a:round/>
            <a:headEnd len="med" w="med" type="none"/>
            <a:tailEnd len="med" w="med" type="none"/>
          </a:ln>
        </p:spPr>
      </p:cxnSp>
      <p:pic>
        <p:nvPicPr>
          <p:cNvPr id="1089" name="Google Shape;1089;p62"/>
          <p:cNvPicPr preferRelativeResize="0"/>
          <p:nvPr/>
        </p:nvPicPr>
        <p:blipFill>
          <a:blip r:embed="rId7">
            <a:alphaModFix/>
          </a:blip>
          <a:stretch>
            <a:fillRect/>
          </a:stretch>
        </p:blipFill>
        <p:spPr>
          <a:xfrm>
            <a:off x="7704929" y="2032538"/>
            <a:ext cx="1905000" cy="1289700"/>
          </a:xfrm>
          <a:prstGeom prst="roundRect">
            <a:avLst>
              <a:gd fmla="val 16667" name="adj"/>
            </a:avLst>
          </a:prstGeom>
          <a:noFill/>
          <a:ln>
            <a:noFill/>
          </a:ln>
        </p:spPr>
      </p:pic>
      <p:cxnSp>
        <p:nvCxnSpPr>
          <p:cNvPr id="1090" name="Google Shape;1090;p62"/>
          <p:cNvCxnSpPr>
            <a:stCxn id="1087" idx="3"/>
            <a:endCxn id="1089" idx="1"/>
          </p:cNvCxnSpPr>
          <p:nvPr/>
        </p:nvCxnSpPr>
        <p:spPr>
          <a:xfrm>
            <a:off x="7106855" y="1749225"/>
            <a:ext cx="598200" cy="928200"/>
          </a:xfrm>
          <a:prstGeom prst="curvedConnector3">
            <a:avLst>
              <a:gd fmla="val 50005" name="adj1"/>
            </a:avLst>
          </a:prstGeom>
          <a:noFill/>
          <a:ln cap="flat" cmpd="sng" w="9525">
            <a:solidFill>
              <a:srgbClr val="413D3B"/>
            </a:solidFill>
            <a:prstDash val="solid"/>
            <a:round/>
            <a:headEnd len="med" w="med" type="none"/>
            <a:tailEnd len="med" w="med" type="none"/>
          </a:ln>
        </p:spPr>
      </p:cxnSp>
      <p:sp>
        <p:nvSpPr>
          <p:cNvPr id="1091" name="Google Shape;1091;p62"/>
          <p:cNvSpPr txBox="1"/>
          <p:nvPr/>
        </p:nvSpPr>
        <p:spPr>
          <a:xfrm>
            <a:off x="603253" y="809825"/>
            <a:ext cx="2425200" cy="37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600">
                <a:latin typeface="Raleway"/>
                <a:ea typeface="Raleway"/>
                <a:cs typeface="Raleway"/>
                <a:sym typeface="Raleway"/>
              </a:rPr>
              <a:t>Project Meeting</a:t>
            </a:r>
            <a:endParaRPr b="1" sz="1600">
              <a:latin typeface="Raleway"/>
              <a:ea typeface="Raleway"/>
              <a:cs typeface="Raleway"/>
              <a:sym typeface="Raleway"/>
            </a:endParaRPr>
          </a:p>
        </p:txBody>
      </p:sp>
      <p:sp>
        <p:nvSpPr>
          <p:cNvPr id="1092" name="Google Shape;1092;p62"/>
          <p:cNvSpPr txBox="1"/>
          <p:nvPr/>
        </p:nvSpPr>
        <p:spPr>
          <a:xfrm>
            <a:off x="415000" y="4510928"/>
            <a:ext cx="55527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800">
                <a:solidFill>
                  <a:srgbClr val="595959"/>
                </a:solidFill>
                <a:latin typeface="Raleway"/>
                <a:ea typeface="Raleway"/>
                <a:cs typeface="Raleway"/>
                <a:sym typeface="Raleway"/>
              </a:rPr>
              <a:t>Disclaimer:</a:t>
            </a:r>
            <a:endParaRPr sz="800">
              <a:solidFill>
                <a:srgbClr val="595959"/>
              </a:solidFill>
              <a:latin typeface="Raleway"/>
              <a:ea typeface="Raleway"/>
              <a:cs typeface="Raleway"/>
              <a:sym typeface="Raleway"/>
            </a:endParaRPr>
          </a:p>
          <a:p>
            <a:pPr indent="-279400" lvl="0" marL="457200" rtl="0" algn="l">
              <a:spcBef>
                <a:spcPts val="0"/>
              </a:spcBef>
              <a:spcAft>
                <a:spcPts val="0"/>
              </a:spcAft>
              <a:buClr>
                <a:srgbClr val="595959"/>
              </a:buClr>
              <a:buSzPts val="800"/>
              <a:buFont typeface="Raleway"/>
              <a:buAutoNum type="arabicPeriod"/>
            </a:pPr>
            <a:r>
              <a:rPr lang="en" sz="8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800">
              <a:solidFill>
                <a:srgbClr val="595959"/>
              </a:solidFill>
              <a:latin typeface="Raleway"/>
              <a:ea typeface="Raleway"/>
              <a:cs typeface="Raleway"/>
              <a:sym typeface="Raleway"/>
            </a:endParaRPr>
          </a:p>
          <a:p>
            <a:pPr indent="-279400" lvl="0" marL="457200" rtl="0" algn="l">
              <a:spcBef>
                <a:spcPts val="0"/>
              </a:spcBef>
              <a:spcAft>
                <a:spcPts val="0"/>
              </a:spcAft>
              <a:buClr>
                <a:srgbClr val="595959"/>
              </a:buClr>
              <a:buSzPts val="800"/>
              <a:buFont typeface="Raleway"/>
              <a:buAutoNum type="arabicPeriod"/>
            </a:pPr>
            <a:r>
              <a:rPr lang="en" sz="800">
                <a:solidFill>
                  <a:srgbClr val="595959"/>
                </a:solidFill>
                <a:latin typeface="Raleway"/>
                <a:ea typeface="Raleway"/>
                <a:cs typeface="Raleway"/>
                <a:sym typeface="Raleway"/>
              </a:rPr>
              <a:t> "Projects" feature will be launched in Q4 2025.</a:t>
            </a:r>
            <a:endParaRPr sz="800">
              <a:solidFill>
                <a:srgbClr val="595959"/>
              </a:solidFill>
              <a:latin typeface="Raleway"/>
              <a:ea typeface="Raleway"/>
              <a:cs typeface="Raleway"/>
              <a:sym typeface="Raleway"/>
            </a:endParaRPr>
          </a:p>
          <a:p>
            <a:pPr indent="0" lvl="0" marL="0" rtl="0" algn="l">
              <a:spcBef>
                <a:spcPts val="0"/>
              </a:spcBef>
              <a:spcAft>
                <a:spcPts val="0"/>
              </a:spcAft>
              <a:buNone/>
            </a:pPr>
            <a:r>
              <a:t/>
            </a:r>
            <a:endParaRPr sz="800">
              <a:solidFill>
                <a:srgbClr val="595959"/>
              </a:solidFill>
              <a:latin typeface="Raleway"/>
              <a:ea typeface="Raleway"/>
              <a:cs typeface="Raleway"/>
              <a:sym typeface="Raleway"/>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097" name="Shape 1097"/>
        <p:cNvGrpSpPr/>
        <p:nvPr/>
      </p:nvGrpSpPr>
      <p:grpSpPr>
        <a:xfrm>
          <a:off x="0" y="0"/>
          <a:ext cx="0" cy="0"/>
          <a:chOff x="0" y="0"/>
          <a:chExt cx="0" cy="0"/>
        </a:xfrm>
      </p:grpSpPr>
      <p:sp>
        <p:nvSpPr>
          <p:cNvPr id="1098" name="Google Shape;1098;p63"/>
          <p:cNvSpPr/>
          <p:nvPr/>
        </p:nvSpPr>
        <p:spPr>
          <a:xfrm>
            <a:off x="251580" y="210208"/>
            <a:ext cx="212100" cy="188700"/>
          </a:xfrm>
          <a:prstGeom prst="rect">
            <a:avLst/>
          </a:prstGeom>
          <a:noFill/>
          <a:ln>
            <a:noFill/>
          </a:ln>
        </p:spPr>
        <p:txBody>
          <a:bodyPr anchorCtr="0" anchor="ctr" bIns="44025" lIns="44025" spcFirstLastPara="1" rIns="44025" wrap="square" tIns="44025">
            <a:noAutofit/>
          </a:bodyPr>
          <a:lstStyle/>
          <a:p>
            <a:pPr indent="0" lvl="0" marL="0" rtl="0" algn="l">
              <a:spcBef>
                <a:spcPts val="0"/>
              </a:spcBef>
              <a:spcAft>
                <a:spcPts val="0"/>
              </a:spcAft>
              <a:buNone/>
            </a:pPr>
            <a:r>
              <a:t/>
            </a:r>
            <a:endParaRPr/>
          </a:p>
        </p:txBody>
      </p:sp>
      <p:pic>
        <p:nvPicPr>
          <p:cNvPr descr=" " id="1099" name="Google Shape;1099;p63"/>
          <p:cNvPicPr preferRelativeResize="0"/>
          <p:nvPr/>
        </p:nvPicPr>
        <p:blipFill rotWithShape="1">
          <a:blip r:embed="rId3">
            <a:alphaModFix/>
          </a:blip>
          <a:srcRect b="0" l="0" r="0" t="0"/>
          <a:stretch/>
        </p:blipFill>
        <p:spPr>
          <a:xfrm>
            <a:off x="283917" y="248566"/>
            <a:ext cx="131098" cy="110797"/>
          </a:xfrm>
          <a:prstGeom prst="rect">
            <a:avLst/>
          </a:prstGeom>
          <a:noFill/>
          <a:ln>
            <a:noFill/>
          </a:ln>
        </p:spPr>
      </p:pic>
      <p:sp>
        <p:nvSpPr>
          <p:cNvPr id="1100" name="Google Shape;1100;p63"/>
          <p:cNvSpPr/>
          <p:nvPr/>
        </p:nvSpPr>
        <p:spPr>
          <a:xfrm>
            <a:off x="254000" y="2839218"/>
            <a:ext cx="4775400" cy="1665000"/>
          </a:xfrm>
          <a:prstGeom prst="rect">
            <a:avLst/>
          </a:prstGeom>
          <a:noFill/>
          <a:ln>
            <a:noFill/>
          </a:ln>
        </p:spPr>
        <p:txBody>
          <a:bodyPr anchorCtr="0" anchor="ctr" bIns="44025" lIns="44025" spcFirstLastPara="1" rIns="44025" wrap="square" tIns="44025">
            <a:noAutofit/>
          </a:bodyPr>
          <a:lstStyle/>
          <a:p>
            <a:pPr indent="0" lvl="0" marL="0" rtl="0" algn="l">
              <a:spcBef>
                <a:spcPts val="0"/>
              </a:spcBef>
              <a:spcAft>
                <a:spcPts val="0"/>
              </a:spcAft>
              <a:buNone/>
            </a:pPr>
            <a:r>
              <a:t/>
            </a:r>
            <a:endParaRPr/>
          </a:p>
        </p:txBody>
      </p:sp>
      <p:sp>
        <p:nvSpPr>
          <p:cNvPr id="1101" name="Google Shape;1101;p63"/>
          <p:cNvSpPr/>
          <p:nvPr/>
        </p:nvSpPr>
        <p:spPr>
          <a:xfrm>
            <a:off x="254000" y="2534418"/>
            <a:ext cx="4986900" cy="1317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rPr lang="en" sz="4800">
                <a:latin typeface="Raleway"/>
                <a:ea typeface="Raleway"/>
                <a:cs typeface="Raleway"/>
                <a:sym typeface="Raleway"/>
              </a:rPr>
              <a:t>Thank you </a:t>
            </a:r>
            <a:endParaRPr sz="48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800"/>
              <a:buFont typeface="Arial"/>
              <a:buNone/>
            </a:pPr>
            <a:r>
              <a:rPr lang="en" sz="4800">
                <a:latin typeface="Raleway"/>
                <a:ea typeface="Raleway"/>
                <a:cs typeface="Raleway"/>
                <a:sym typeface="Raleway"/>
              </a:rPr>
              <a:t>for reviewing</a:t>
            </a:r>
            <a:endParaRPr sz="12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800"/>
              <a:buFont typeface="Arial"/>
              <a:buNone/>
            </a:pPr>
            <a:r>
              <a:t/>
            </a:r>
            <a:endParaRPr sz="1200">
              <a:latin typeface="Raleway"/>
              <a:ea typeface="Raleway"/>
              <a:cs typeface="Raleway"/>
              <a:sym typeface="Raleway"/>
            </a:endParaRPr>
          </a:p>
          <a:p>
            <a:pPr indent="0" lvl="0" marL="0" rtl="0" algn="l">
              <a:spcBef>
                <a:spcPts val="0"/>
              </a:spcBef>
              <a:spcAft>
                <a:spcPts val="0"/>
              </a:spcAft>
              <a:buClr>
                <a:schemeClr val="dk1"/>
              </a:buClr>
              <a:buSzPts val="1100"/>
              <a:buFont typeface="Arial"/>
              <a:buNone/>
            </a:pPr>
            <a:r>
              <a:rPr lang="en" sz="1200">
                <a:solidFill>
                  <a:srgbClr val="413D3B"/>
                </a:solidFill>
                <a:latin typeface="Raleway"/>
                <a:ea typeface="Raleway"/>
                <a:cs typeface="Raleway"/>
                <a:sym typeface="Raleway"/>
              </a:rPr>
              <a:t>Have thoughts or suggestions during beta testing?</a:t>
            </a:r>
            <a:endParaRPr sz="1200">
              <a:solidFill>
                <a:srgbClr val="413D3B"/>
              </a:solidFill>
              <a:latin typeface="Raleway"/>
              <a:ea typeface="Raleway"/>
              <a:cs typeface="Raleway"/>
              <a:sym typeface="Raleway"/>
            </a:endParaRPr>
          </a:p>
          <a:p>
            <a:pPr indent="0" lvl="0" marL="0" marR="0" rtl="0" algn="l">
              <a:lnSpc>
                <a:spcPct val="100000"/>
              </a:lnSpc>
              <a:spcBef>
                <a:spcPts val="0"/>
              </a:spcBef>
              <a:spcAft>
                <a:spcPts val="0"/>
              </a:spcAft>
              <a:buClr>
                <a:srgbClr val="000000"/>
              </a:buClr>
              <a:buSzPts val="4800"/>
              <a:buFont typeface="Arial"/>
              <a:buNone/>
            </a:pPr>
            <a:r>
              <a:rPr lang="en" sz="1200">
                <a:solidFill>
                  <a:srgbClr val="413D3B"/>
                </a:solidFill>
                <a:latin typeface="Raleway"/>
                <a:ea typeface="Raleway"/>
                <a:cs typeface="Raleway"/>
                <a:sym typeface="Raleway"/>
              </a:rPr>
              <a:t>Contact </a:t>
            </a:r>
            <a:r>
              <a:rPr lang="en" sz="1200" u="sng">
                <a:solidFill>
                  <a:schemeClr val="hlink"/>
                </a:solidFill>
                <a:latin typeface="Raleway"/>
                <a:ea typeface="Raleway"/>
                <a:cs typeface="Raleway"/>
                <a:sym typeface="Raleway"/>
                <a:hlinkClick r:id="rId4"/>
              </a:rPr>
              <a:t>product@plaud.ai</a:t>
            </a:r>
            <a:r>
              <a:rPr lang="en" sz="1200">
                <a:solidFill>
                  <a:srgbClr val="413D3B"/>
                </a:solidFill>
                <a:latin typeface="Raleway"/>
                <a:ea typeface="Raleway"/>
                <a:cs typeface="Raleway"/>
                <a:sym typeface="Raleway"/>
              </a:rPr>
              <a:t> — we’d love to hear from you!</a:t>
            </a:r>
            <a:endParaRPr sz="1200">
              <a:solidFill>
                <a:srgbClr val="413D3B"/>
              </a:solidFill>
              <a:latin typeface="Raleway"/>
              <a:ea typeface="Raleway"/>
              <a:cs typeface="Raleway"/>
              <a:sym typeface="Raleway"/>
            </a:endParaRPr>
          </a:p>
        </p:txBody>
      </p:sp>
      <p:pic>
        <p:nvPicPr>
          <p:cNvPr id="1102" name="Google Shape;1102;p63"/>
          <p:cNvPicPr preferRelativeResize="0"/>
          <p:nvPr/>
        </p:nvPicPr>
        <p:blipFill rotWithShape="1">
          <a:blip r:embed="rId5">
            <a:alphaModFix/>
          </a:blip>
          <a:srcRect b="5417" l="0" r="0" t="34384"/>
          <a:stretch/>
        </p:blipFill>
        <p:spPr>
          <a:xfrm>
            <a:off x="5300100" y="473050"/>
            <a:ext cx="4986900" cy="4505100"/>
          </a:xfrm>
          <a:prstGeom prst="roundRect">
            <a:avLst>
              <a:gd fmla="val 1461" name="adj"/>
            </a:avLst>
          </a:prstGeom>
          <a:noFill/>
          <a:ln>
            <a:noFill/>
          </a:ln>
        </p:spPr>
      </p:pic>
      <p:sp>
        <p:nvSpPr>
          <p:cNvPr id="1103" name="Google Shape;1103;p63"/>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Plaud.ai</a:t>
            </a:r>
            <a:endParaRPr i="0" sz="900" u="none" cap="none" strike="noStrike">
              <a:solidFill>
                <a:schemeClr val="dk1"/>
              </a:solidFill>
              <a:latin typeface="Raleway"/>
              <a:ea typeface="Raleway"/>
              <a:cs typeface="Raleway"/>
              <a:sym typeface="Raleway"/>
            </a:endParaRPr>
          </a:p>
        </p:txBody>
      </p:sp>
      <p:sp>
        <p:nvSpPr>
          <p:cNvPr id="1104" name="Google Shape;1104;p63"/>
          <p:cNvSpPr/>
          <p:nvPr/>
        </p:nvSpPr>
        <p:spPr>
          <a:xfrm>
            <a:off x="4562475"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1105" name="Google Shape;1105;p63"/>
          <p:cNvSpPr/>
          <p:nvPr/>
        </p:nvSpPr>
        <p:spPr>
          <a:xfrm>
            <a:off x="8420097" y="210725"/>
            <a:ext cx="13656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@2025</a:t>
            </a:r>
            <a:endParaRPr i="0" sz="900" u="none" cap="none" strike="noStrike">
              <a:solidFill>
                <a:schemeClr val="dk1"/>
              </a:solidFill>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34" name="Shape 134"/>
        <p:cNvGrpSpPr/>
        <p:nvPr/>
      </p:nvGrpSpPr>
      <p:grpSpPr>
        <a:xfrm>
          <a:off x="0" y="0"/>
          <a:ext cx="0" cy="0"/>
          <a:chOff x="0" y="0"/>
          <a:chExt cx="0" cy="0"/>
        </a:xfrm>
      </p:grpSpPr>
      <p:sp>
        <p:nvSpPr>
          <p:cNvPr id="135" name="Google Shape;135;p21"/>
          <p:cNvSpPr/>
          <p:nvPr/>
        </p:nvSpPr>
        <p:spPr>
          <a:xfrm>
            <a:off x="253997" y="934154"/>
            <a:ext cx="4986900" cy="557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3000">
                <a:latin typeface="Raleway"/>
                <a:ea typeface="Raleway"/>
                <a:cs typeface="Raleway"/>
                <a:sym typeface="Raleway"/>
              </a:rPr>
              <a:t>Brand Belief</a:t>
            </a:r>
            <a:endParaRPr i="0" sz="3000" u="none" cap="none" strike="noStrike">
              <a:solidFill>
                <a:srgbClr val="000000"/>
              </a:solidFill>
              <a:latin typeface="Raleway"/>
              <a:ea typeface="Raleway"/>
              <a:cs typeface="Raleway"/>
              <a:sym typeface="Raleway"/>
            </a:endParaRPr>
          </a:p>
        </p:txBody>
      </p:sp>
      <p:sp>
        <p:nvSpPr>
          <p:cNvPr id="136" name="Google Shape;136;p21"/>
          <p:cNvSpPr txBox="1"/>
          <p:nvPr/>
        </p:nvSpPr>
        <p:spPr>
          <a:xfrm>
            <a:off x="3062644" y="505450"/>
            <a:ext cx="6898200" cy="454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Raleway"/>
                <a:ea typeface="Raleway"/>
                <a:cs typeface="Raleway"/>
                <a:sym typeface="Raleway"/>
              </a:rPr>
              <a:t>The Ideation of Plaud—Conversation as Intelligence</a:t>
            </a:r>
            <a:endParaRPr b="1"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Plaud‘s philosophy is to pursue the frontier of intelligence through the combination of hardware and software.</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The name Plaud merges "plaudit" (meaning praise or approval) with "aud" (Latin for "to hear"). The heart of our name is human-centric: to applaud the potential in every conversation.</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b="1" sz="1100">
              <a:solidFill>
                <a:schemeClr val="dk1"/>
              </a:solidFill>
              <a:latin typeface="Raleway"/>
              <a:ea typeface="Raleway"/>
              <a:cs typeface="Raleway"/>
              <a:sym typeface="Raleway"/>
            </a:endParaRPr>
          </a:p>
          <a:p>
            <a:pPr indent="0" lvl="0" marL="0" rtl="0" algn="l">
              <a:spcBef>
                <a:spcPts val="0"/>
              </a:spcBef>
              <a:spcAft>
                <a:spcPts val="0"/>
              </a:spcAft>
              <a:buNone/>
            </a:pPr>
            <a:r>
              <a:rPr b="1" lang="en" sz="1100">
                <a:solidFill>
                  <a:schemeClr val="dk1"/>
                </a:solidFill>
                <a:latin typeface="Raleway"/>
                <a:ea typeface="Raleway"/>
                <a:cs typeface="Raleway"/>
                <a:sym typeface="Raleway"/>
              </a:rPr>
              <a:t>We believe conversation is a form of intelligence.</a:t>
            </a:r>
            <a:r>
              <a:rPr lang="en" sz="1100">
                <a:solidFill>
                  <a:schemeClr val="dk1"/>
                </a:solidFill>
                <a:latin typeface="Raleway"/>
                <a:ea typeface="Raleway"/>
                <a:cs typeface="Raleway"/>
                <a:sym typeface="Raleway"/>
              </a:rPr>
              <a:t> It’s where ideas begin, decisions are made, and meaning is shared. Conversations are projections of how intelligence perceives and understands the world. Yet historically, the intelligence embedded in conversations has never been well captured or structured—and therefore could not be used.</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LLMs change this. For the first time, machines can truly understand human language. The intelligence hidden in conversations can now be captured, extracted, and utilized—fundamentally transforming how people work.</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And the world can be broadly categorized into two groups:</a:t>
            </a:r>
            <a:endParaRPr sz="1100">
              <a:solidFill>
                <a:schemeClr val="dk1"/>
              </a:solidFill>
              <a:latin typeface="Raleway"/>
              <a:ea typeface="Raleway"/>
              <a:cs typeface="Raleway"/>
              <a:sym typeface="Raleway"/>
            </a:endParaRPr>
          </a:p>
          <a:p>
            <a:pPr indent="-298450" lvl="0" marL="457200" rtl="0" algn="l">
              <a:spcBef>
                <a:spcPts val="0"/>
              </a:spcBef>
              <a:spcAft>
                <a:spcPts val="0"/>
              </a:spcAft>
              <a:buClr>
                <a:schemeClr val="dk1"/>
              </a:buClr>
              <a:buSzPts val="1100"/>
              <a:buFont typeface="Raleway"/>
              <a:buChar char="-"/>
            </a:pPr>
            <a:r>
              <a:rPr lang="en" sz="1100">
                <a:solidFill>
                  <a:schemeClr val="dk1"/>
                </a:solidFill>
                <a:latin typeface="Raleway"/>
                <a:ea typeface="Raleway"/>
                <a:cs typeface="Raleway"/>
                <a:sym typeface="Raleway"/>
              </a:rPr>
              <a:t>Those who create and deliver value mostly through computers and tools.</a:t>
            </a:r>
            <a:endParaRPr sz="1100">
              <a:solidFill>
                <a:schemeClr val="dk1"/>
              </a:solidFill>
              <a:latin typeface="Raleway"/>
              <a:ea typeface="Raleway"/>
              <a:cs typeface="Raleway"/>
              <a:sym typeface="Raleway"/>
            </a:endParaRPr>
          </a:p>
          <a:p>
            <a:pPr indent="-298450" lvl="0" marL="457200" rtl="0" algn="l">
              <a:spcBef>
                <a:spcPts val="0"/>
              </a:spcBef>
              <a:spcAft>
                <a:spcPts val="0"/>
              </a:spcAft>
              <a:buClr>
                <a:schemeClr val="dk1"/>
              </a:buClr>
              <a:buSzPts val="1100"/>
              <a:buFont typeface="Raleway"/>
              <a:buChar char="-"/>
            </a:pPr>
            <a:r>
              <a:rPr lang="en" sz="1100">
                <a:solidFill>
                  <a:schemeClr val="dk1"/>
                </a:solidFill>
                <a:latin typeface="Raleway"/>
                <a:ea typeface="Raleway"/>
                <a:cs typeface="Raleway"/>
                <a:sym typeface="Raleway"/>
              </a:rPr>
              <a:t>Those who create and deliver value mostly through conversations.</a:t>
            </a:r>
            <a:endParaRPr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The latter group is large and essential to society—executives, salespeople, clinicians, lawyers, consultants, etc. </a:t>
            </a:r>
            <a:endParaRPr sz="1100">
              <a:solidFill>
                <a:schemeClr val="dk1"/>
              </a:solidFill>
              <a:latin typeface="Raleway"/>
              <a:ea typeface="Raleway"/>
              <a:cs typeface="Raleway"/>
              <a:sym typeface="Raleway"/>
            </a:endParaRPr>
          </a:p>
          <a:p>
            <a:pPr indent="0" lvl="0" marL="0" rtl="0" algn="l">
              <a:spcBef>
                <a:spcPts val="0"/>
              </a:spcBef>
              <a:spcAft>
                <a:spcPts val="0"/>
              </a:spcAft>
              <a:buNone/>
            </a:pPr>
            <a:r>
              <a:t/>
            </a:r>
            <a:endParaRPr sz="1100">
              <a:solidFill>
                <a:schemeClr val="dk1"/>
              </a:solidFill>
              <a:latin typeface="Raleway"/>
              <a:ea typeface="Raleway"/>
              <a:cs typeface="Raleway"/>
              <a:sym typeface="Raleway"/>
            </a:endParaRPr>
          </a:p>
          <a:p>
            <a:pPr indent="0" lvl="0" marL="0" rtl="0" algn="l">
              <a:spcBef>
                <a:spcPts val="0"/>
              </a:spcBef>
              <a:spcAft>
                <a:spcPts val="0"/>
              </a:spcAft>
              <a:buNone/>
            </a:pPr>
            <a:r>
              <a:rPr lang="en" sz="1100">
                <a:solidFill>
                  <a:schemeClr val="dk1"/>
                </a:solidFill>
                <a:latin typeface="Raleway"/>
                <a:ea typeface="Raleway"/>
                <a:cs typeface="Raleway"/>
                <a:sym typeface="Raleway"/>
              </a:rPr>
              <a:t>Plaud exists to help you capture, extract, and utilize that intelligence as it happens. We help you stay fully present while capturing what matters, without breaking your flow. Plaud isn't just another tool. It's a movement for intelligence empowerment to turn conversations into actionable insights and seamless workflows. </a:t>
            </a:r>
            <a:endParaRPr sz="1100">
              <a:solidFill>
                <a:schemeClr val="dk1"/>
              </a:solidFill>
              <a:latin typeface="Raleway"/>
              <a:ea typeface="Raleway"/>
              <a:cs typeface="Raleway"/>
              <a:sym typeface="Raleway"/>
            </a:endParaRPr>
          </a:p>
        </p:txBody>
      </p:sp>
      <p:pic>
        <p:nvPicPr>
          <p:cNvPr descr=" " id="137" name="Google Shape;137;p21"/>
          <p:cNvPicPr preferRelativeResize="0"/>
          <p:nvPr/>
        </p:nvPicPr>
        <p:blipFill rotWithShape="1">
          <a:blip r:embed="rId3">
            <a:alphaModFix/>
          </a:blip>
          <a:srcRect b="0" l="0" r="0" t="0"/>
          <a:stretch/>
        </p:blipFill>
        <p:spPr>
          <a:xfrm>
            <a:off x="251591" y="1494335"/>
            <a:ext cx="1820735" cy="2006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42" name="Shape 142"/>
        <p:cNvGrpSpPr/>
        <p:nvPr/>
      </p:nvGrpSpPr>
      <p:grpSpPr>
        <a:xfrm>
          <a:off x="0" y="0"/>
          <a:ext cx="0" cy="0"/>
          <a:chOff x="0" y="0"/>
          <a:chExt cx="0" cy="0"/>
        </a:xfrm>
      </p:grpSpPr>
      <p:sp>
        <p:nvSpPr>
          <p:cNvPr id="143" name="Google Shape;143;p22"/>
          <p:cNvSpPr/>
          <p:nvPr/>
        </p:nvSpPr>
        <p:spPr>
          <a:xfrm>
            <a:off x="649828" y="1908802"/>
            <a:ext cx="8987400" cy="62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4400"/>
              <a:buFont typeface="Arial"/>
              <a:buNone/>
            </a:pPr>
            <a:r>
              <a:rPr lang="en" sz="3000">
                <a:latin typeface="Raleway"/>
                <a:ea typeface="Raleway"/>
                <a:cs typeface="Raleway"/>
                <a:sym typeface="Raleway"/>
              </a:rPr>
              <a:t>Our Vision</a:t>
            </a:r>
            <a:endParaRPr i="0" sz="3000" u="none"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4400"/>
              <a:buFont typeface="Arial"/>
              <a:buNone/>
            </a:pPr>
            <a:r>
              <a:t/>
            </a:r>
            <a:endParaRPr i="0" sz="4400" u="none" cap="none" strike="noStrike">
              <a:solidFill>
                <a:schemeClr val="dk1"/>
              </a:solidFill>
              <a:latin typeface="Raleway"/>
              <a:ea typeface="Raleway"/>
              <a:cs typeface="Raleway"/>
              <a:sym typeface="Raleway"/>
            </a:endParaRPr>
          </a:p>
        </p:txBody>
      </p:sp>
      <p:sp>
        <p:nvSpPr>
          <p:cNvPr id="144" name="Google Shape;144;p22"/>
          <p:cNvSpPr/>
          <p:nvPr/>
        </p:nvSpPr>
        <p:spPr>
          <a:xfrm>
            <a:off x="1145109" y="2571750"/>
            <a:ext cx="7990200" cy="798300"/>
          </a:xfrm>
          <a:prstGeom prst="rect">
            <a:avLst/>
          </a:prstGeom>
          <a:noFill/>
          <a:ln>
            <a:noFill/>
          </a:ln>
        </p:spPr>
        <p:txBody>
          <a:bodyPr anchorCtr="0" anchor="t" bIns="0" lIns="0" spcFirstLastPara="1" rIns="0" wrap="square" tIns="0">
            <a:noAutofit/>
          </a:bodyPr>
          <a:lstStyle/>
          <a:p>
            <a:pPr indent="0" lvl="0" marL="0" rtl="0" algn="ctr">
              <a:spcBef>
                <a:spcPts val="0"/>
              </a:spcBef>
              <a:spcAft>
                <a:spcPts val="0"/>
              </a:spcAft>
              <a:buClr>
                <a:schemeClr val="dk1"/>
              </a:buClr>
              <a:buSzPts val="1100"/>
              <a:buFont typeface="Arial"/>
              <a:buNone/>
            </a:pPr>
            <a:r>
              <a:rPr lang="en" sz="1300">
                <a:latin typeface="Raleway"/>
                <a:ea typeface="Raleway"/>
                <a:cs typeface="Raleway"/>
                <a:sym typeface="Raleway"/>
              </a:rPr>
              <a:t>Plaud.ai is building the next generation of intelligence infrastructure and interface to </a:t>
            </a:r>
            <a:endParaRPr sz="1300">
              <a:latin typeface="Raleway"/>
              <a:ea typeface="Raleway"/>
              <a:cs typeface="Raleway"/>
              <a:sym typeface="Raleway"/>
            </a:endParaRPr>
          </a:p>
          <a:p>
            <a:pPr indent="0" lvl="0" marL="0" rtl="0" algn="ctr">
              <a:spcBef>
                <a:spcPts val="0"/>
              </a:spcBef>
              <a:spcAft>
                <a:spcPts val="0"/>
              </a:spcAft>
              <a:buClr>
                <a:schemeClr val="dk1"/>
              </a:buClr>
              <a:buSzPts val="1100"/>
              <a:buFont typeface="Arial"/>
              <a:buNone/>
            </a:pPr>
            <a:r>
              <a:rPr lang="en" sz="1300">
                <a:latin typeface="Raleway"/>
                <a:ea typeface="Raleway"/>
                <a:cs typeface="Raleway"/>
                <a:sym typeface="Raleway"/>
              </a:rPr>
              <a:t>capture, extract, and utilize intelligence from what you say, hear, see, and think.</a:t>
            </a:r>
            <a:endParaRPr sz="1300">
              <a:latin typeface="Raleway"/>
              <a:ea typeface="Raleway"/>
              <a:cs typeface="Raleway"/>
              <a:sym typeface="Raleway"/>
            </a:endParaRPr>
          </a:p>
          <a:p>
            <a:pPr indent="0" lvl="0" marL="0" rtl="0" algn="ctr">
              <a:spcBef>
                <a:spcPts val="0"/>
              </a:spcBef>
              <a:spcAft>
                <a:spcPts val="0"/>
              </a:spcAft>
              <a:buClr>
                <a:schemeClr val="dk1"/>
              </a:buClr>
              <a:buSzPts val="1100"/>
              <a:buFont typeface="Arial"/>
              <a:buNone/>
            </a:pPr>
            <a:r>
              <a:t/>
            </a:r>
            <a:endParaRPr sz="1300">
              <a:latin typeface="Raleway"/>
              <a:ea typeface="Raleway"/>
              <a:cs typeface="Raleway"/>
              <a:sym typeface="Raleway"/>
            </a:endParaRPr>
          </a:p>
        </p:txBody>
      </p:sp>
      <p:sp>
        <p:nvSpPr>
          <p:cNvPr id="145" name="Google Shape;145;p22"/>
          <p:cNvSpPr/>
          <p:nvPr/>
        </p:nvSpPr>
        <p:spPr>
          <a:xfrm>
            <a:off x="2652891" y="3711550"/>
            <a:ext cx="4974900" cy="798300"/>
          </a:xfrm>
          <a:prstGeom prst="rect">
            <a:avLst/>
          </a:prstGeom>
          <a:noFill/>
          <a:ln>
            <a:noFill/>
          </a:ln>
        </p:spPr>
        <p:txBody>
          <a:bodyPr anchorCtr="0" anchor="b" bIns="0" lIns="0" spcFirstLastPara="1" rIns="0" wrap="square" tIns="0">
            <a:noAutofit/>
          </a:bodyPr>
          <a:lstStyle/>
          <a:p>
            <a:pPr indent="0" lvl="0" marL="0" marR="0" rtl="0" algn="ctr">
              <a:lnSpc>
                <a:spcPct val="119969"/>
              </a:lnSpc>
              <a:spcBef>
                <a:spcPts val="0"/>
              </a:spcBef>
              <a:spcAft>
                <a:spcPts val="0"/>
              </a:spcAft>
              <a:buClr>
                <a:srgbClr val="413D3B"/>
              </a:buClr>
              <a:buSzPts val="900"/>
              <a:buFont typeface="Arial"/>
              <a:buNone/>
            </a:pPr>
            <a:r>
              <a:rPr b="1" lang="en" sz="900" u="sng">
                <a:solidFill>
                  <a:schemeClr val="hlink"/>
                </a:solidFill>
                <a:latin typeface="Raleway"/>
                <a:ea typeface="Raleway"/>
                <a:cs typeface="Raleway"/>
                <a:sym typeface="Raleway"/>
                <a:hlinkClick r:id="rId3"/>
              </a:rPr>
              <a:t>About Plaud</a:t>
            </a:r>
            <a:endParaRPr b="1" sz="900">
              <a:solidFill>
                <a:srgbClr val="413D3B"/>
              </a:solidFill>
              <a:latin typeface="Raleway"/>
              <a:ea typeface="Raleway"/>
              <a:cs typeface="Raleway"/>
              <a:sym typeface="Raleway"/>
            </a:endParaRPr>
          </a:p>
          <a:p>
            <a:pPr indent="0" lvl="0" marL="0" marR="0" rtl="0" algn="ctr">
              <a:lnSpc>
                <a:spcPct val="119969"/>
              </a:lnSpc>
              <a:spcBef>
                <a:spcPts val="0"/>
              </a:spcBef>
              <a:spcAft>
                <a:spcPts val="0"/>
              </a:spcAft>
              <a:buClr>
                <a:srgbClr val="413D3B"/>
              </a:buClr>
              <a:buSzPts val="900"/>
              <a:buFont typeface="Arial"/>
              <a:buNone/>
            </a:pPr>
            <a:r>
              <a:rPr lang="en" sz="900">
                <a:solidFill>
                  <a:srgbClr val="413D3B"/>
                </a:solidFill>
                <a:latin typeface="Raleway"/>
                <a:ea typeface="Raleway"/>
                <a:cs typeface="Raleway"/>
                <a:sym typeface="Raleway"/>
              </a:rPr>
              <a:t>Founded in: Dec 2021</a:t>
            </a:r>
            <a:endParaRPr sz="900">
              <a:solidFill>
                <a:srgbClr val="413D3B"/>
              </a:solidFill>
              <a:latin typeface="Raleway"/>
              <a:ea typeface="Raleway"/>
              <a:cs typeface="Raleway"/>
              <a:sym typeface="Raleway"/>
            </a:endParaRPr>
          </a:p>
          <a:p>
            <a:pPr indent="0" lvl="0" marL="0" marR="0" rtl="0" algn="ctr">
              <a:lnSpc>
                <a:spcPct val="119969"/>
              </a:lnSpc>
              <a:spcBef>
                <a:spcPts val="0"/>
              </a:spcBef>
              <a:spcAft>
                <a:spcPts val="0"/>
              </a:spcAft>
              <a:buClr>
                <a:srgbClr val="413D3B"/>
              </a:buClr>
              <a:buSzPts val="900"/>
              <a:buFont typeface="Arial"/>
              <a:buNone/>
            </a:pPr>
            <a:r>
              <a:rPr lang="en" sz="900">
                <a:solidFill>
                  <a:srgbClr val="413D3B"/>
                </a:solidFill>
                <a:latin typeface="Raleway"/>
                <a:ea typeface="Raleway"/>
                <a:cs typeface="Raleway"/>
                <a:sym typeface="Raleway"/>
              </a:rPr>
              <a:t>Registered in: Delaware, US</a:t>
            </a:r>
            <a:endParaRPr sz="900">
              <a:solidFill>
                <a:srgbClr val="413D3B"/>
              </a:solidFill>
              <a:latin typeface="Raleway"/>
              <a:ea typeface="Raleway"/>
              <a:cs typeface="Raleway"/>
              <a:sym typeface="Raleway"/>
            </a:endParaRPr>
          </a:p>
          <a:p>
            <a:pPr indent="0" lvl="0" marL="0" marR="0" rtl="0" algn="ctr">
              <a:lnSpc>
                <a:spcPct val="119969"/>
              </a:lnSpc>
              <a:spcBef>
                <a:spcPts val="0"/>
              </a:spcBef>
              <a:spcAft>
                <a:spcPts val="0"/>
              </a:spcAft>
              <a:buClr>
                <a:srgbClr val="413D3B"/>
              </a:buClr>
              <a:buSzPts val="900"/>
              <a:buFont typeface="Arial"/>
              <a:buNone/>
            </a:pPr>
            <a:r>
              <a:rPr lang="en" sz="900">
                <a:solidFill>
                  <a:srgbClr val="413D3B"/>
                </a:solidFill>
                <a:latin typeface="Raleway"/>
                <a:ea typeface="Raleway"/>
                <a:cs typeface="Raleway"/>
                <a:sym typeface="Raleway"/>
              </a:rPr>
              <a:t>Headquarters: San Francisco, US</a:t>
            </a:r>
            <a:endParaRPr sz="900">
              <a:solidFill>
                <a:srgbClr val="413D3B"/>
              </a:solidFill>
              <a:latin typeface="Raleway"/>
              <a:ea typeface="Raleway"/>
              <a:cs typeface="Raleway"/>
              <a:sym typeface="Raleway"/>
            </a:endParaRPr>
          </a:p>
          <a:p>
            <a:pPr indent="0" lvl="0" marL="0" marR="0" rtl="0" algn="ctr">
              <a:lnSpc>
                <a:spcPct val="119969"/>
              </a:lnSpc>
              <a:spcBef>
                <a:spcPts val="0"/>
              </a:spcBef>
              <a:spcAft>
                <a:spcPts val="0"/>
              </a:spcAft>
              <a:buClr>
                <a:srgbClr val="413D3B"/>
              </a:buClr>
              <a:buSzPts val="900"/>
              <a:buFont typeface="Arial"/>
              <a:buNone/>
            </a:pPr>
            <a:r>
              <a:rPr lang="en" sz="900">
                <a:solidFill>
                  <a:srgbClr val="413D3B"/>
                </a:solidFill>
                <a:latin typeface="Raleway"/>
                <a:ea typeface="Raleway"/>
                <a:cs typeface="Raleway"/>
                <a:sym typeface="Raleway"/>
              </a:rPr>
              <a:t>Website: </a:t>
            </a:r>
            <a:r>
              <a:rPr lang="en" sz="900" u="sng">
                <a:solidFill>
                  <a:schemeClr val="hlink"/>
                </a:solidFill>
                <a:latin typeface="Raleway"/>
                <a:ea typeface="Raleway"/>
                <a:cs typeface="Raleway"/>
                <a:sym typeface="Raleway"/>
                <a:hlinkClick r:id="rId4"/>
              </a:rPr>
              <a:t>https://www.plaud.ai/</a:t>
            </a:r>
            <a:r>
              <a:rPr lang="en" sz="900">
                <a:solidFill>
                  <a:srgbClr val="413D3B"/>
                </a:solidFill>
                <a:latin typeface="Raleway"/>
                <a:ea typeface="Raleway"/>
                <a:cs typeface="Raleway"/>
                <a:sym typeface="Raleway"/>
              </a:rPr>
              <a:t> </a:t>
            </a:r>
            <a:endParaRPr sz="900">
              <a:solidFill>
                <a:srgbClr val="413D3B"/>
              </a:solidFill>
              <a:latin typeface="Raleway"/>
              <a:ea typeface="Raleway"/>
              <a:cs typeface="Raleway"/>
              <a:sym typeface="Raleway"/>
            </a:endParaRPr>
          </a:p>
        </p:txBody>
      </p:sp>
      <p:pic>
        <p:nvPicPr>
          <p:cNvPr descr=" " id="146" name="Google Shape;146;p22"/>
          <p:cNvPicPr preferRelativeResize="0"/>
          <p:nvPr/>
        </p:nvPicPr>
        <p:blipFill rotWithShape="1">
          <a:blip r:embed="rId5">
            <a:alphaModFix/>
          </a:blip>
          <a:srcRect b="0" l="0" r="0" t="0"/>
          <a:stretch/>
        </p:blipFill>
        <p:spPr>
          <a:xfrm>
            <a:off x="3987800" y="3572935"/>
            <a:ext cx="1820735" cy="20069"/>
          </a:xfrm>
          <a:prstGeom prst="rect">
            <a:avLst/>
          </a:prstGeom>
          <a:noFill/>
          <a:ln>
            <a:noFill/>
          </a:ln>
        </p:spPr>
      </p:pic>
      <p:sp>
        <p:nvSpPr>
          <p:cNvPr id="147" name="Google Shape;147;p22"/>
          <p:cNvSpPr/>
          <p:nvPr/>
        </p:nvSpPr>
        <p:spPr>
          <a:xfrm>
            <a:off x="646622" y="765952"/>
            <a:ext cx="8987400" cy="62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4400"/>
              <a:buFont typeface="Arial"/>
              <a:buNone/>
            </a:pPr>
            <a:r>
              <a:rPr lang="en" sz="3000">
                <a:latin typeface="Raleway"/>
                <a:ea typeface="Raleway"/>
                <a:cs typeface="Raleway"/>
                <a:sym typeface="Raleway"/>
              </a:rPr>
              <a:t>Our Mission</a:t>
            </a:r>
            <a:endParaRPr i="0" sz="3000" u="none" cap="none" strike="noStrike">
              <a:solidFill>
                <a:schemeClr val="dk1"/>
              </a:solidFill>
              <a:latin typeface="Raleway"/>
              <a:ea typeface="Raleway"/>
              <a:cs typeface="Raleway"/>
              <a:sym typeface="Raleway"/>
            </a:endParaRPr>
          </a:p>
          <a:p>
            <a:pPr indent="0" lvl="0" marL="0" marR="0" rtl="0" algn="ctr">
              <a:lnSpc>
                <a:spcPct val="100000"/>
              </a:lnSpc>
              <a:spcBef>
                <a:spcPts val="0"/>
              </a:spcBef>
              <a:spcAft>
                <a:spcPts val="0"/>
              </a:spcAft>
              <a:buClr>
                <a:srgbClr val="000000"/>
              </a:buClr>
              <a:buSzPts val="4400"/>
              <a:buFont typeface="Arial"/>
              <a:buNone/>
            </a:pPr>
            <a:r>
              <a:t/>
            </a:r>
            <a:endParaRPr i="0" sz="4400" u="none" cap="none" strike="noStrike">
              <a:solidFill>
                <a:schemeClr val="dk1"/>
              </a:solidFill>
              <a:latin typeface="Raleway"/>
              <a:ea typeface="Raleway"/>
              <a:cs typeface="Raleway"/>
              <a:sym typeface="Raleway"/>
            </a:endParaRPr>
          </a:p>
        </p:txBody>
      </p:sp>
      <p:sp>
        <p:nvSpPr>
          <p:cNvPr id="148" name="Google Shape;148;p22"/>
          <p:cNvSpPr/>
          <p:nvPr/>
        </p:nvSpPr>
        <p:spPr>
          <a:xfrm>
            <a:off x="1148344" y="1392950"/>
            <a:ext cx="7990200" cy="627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600"/>
              <a:buFont typeface="Arial"/>
              <a:buNone/>
            </a:pPr>
            <a:r>
              <a:rPr lang="en" sz="1300">
                <a:latin typeface="Raleway"/>
                <a:ea typeface="Raleway"/>
                <a:cs typeface="Raleway"/>
                <a:sym typeface="Raleway"/>
              </a:rPr>
              <a:t>Amplify </a:t>
            </a:r>
            <a:r>
              <a:rPr lang="en" sz="1300">
                <a:latin typeface="Raleway"/>
                <a:ea typeface="Raleway"/>
                <a:cs typeface="Raleway"/>
                <a:sym typeface="Raleway"/>
              </a:rPr>
              <a:t>human</a:t>
            </a:r>
            <a:r>
              <a:rPr lang="en" sz="1300">
                <a:latin typeface="Raleway"/>
                <a:ea typeface="Raleway"/>
                <a:cs typeface="Raleway"/>
                <a:sym typeface="Raleway"/>
              </a:rPr>
              <a:t> intelligence.</a:t>
            </a:r>
            <a:endParaRPr sz="1600">
              <a:latin typeface="Raleway"/>
              <a:ea typeface="Raleway"/>
              <a:cs typeface="Raleway"/>
              <a:sym typeface="Raleway"/>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153" name="Shape 153"/>
        <p:cNvGrpSpPr/>
        <p:nvPr/>
      </p:nvGrpSpPr>
      <p:grpSpPr>
        <a:xfrm>
          <a:off x="0" y="0"/>
          <a:ext cx="0" cy="0"/>
          <a:chOff x="0" y="0"/>
          <a:chExt cx="0" cy="0"/>
        </a:xfrm>
      </p:grpSpPr>
      <p:sp>
        <p:nvSpPr>
          <p:cNvPr id="154" name="Google Shape;154;p23"/>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155" name="Google Shape;155;p23"/>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pic>
        <p:nvPicPr>
          <p:cNvPr id="156" name="Google Shape;156;p23"/>
          <p:cNvPicPr preferRelativeResize="0"/>
          <p:nvPr/>
        </p:nvPicPr>
        <p:blipFill>
          <a:blip r:embed="rId4">
            <a:alphaModFix/>
          </a:blip>
          <a:stretch>
            <a:fillRect/>
          </a:stretch>
        </p:blipFill>
        <p:spPr>
          <a:xfrm>
            <a:off x="3216722" y="3817277"/>
            <a:ext cx="341476" cy="622855"/>
          </a:xfrm>
          <a:prstGeom prst="rect">
            <a:avLst/>
          </a:prstGeom>
          <a:noFill/>
          <a:ln>
            <a:noFill/>
          </a:ln>
        </p:spPr>
      </p:pic>
      <p:sp>
        <p:nvSpPr>
          <p:cNvPr id="157" name="Google Shape;157;p23"/>
          <p:cNvSpPr/>
          <p:nvPr/>
        </p:nvSpPr>
        <p:spPr>
          <a:xfrm>
            <a:off x="871845" y="1058272"/>
            <a:ext cx="8967300" cy="223200"/>
          </a:xfrm>
          <a:prstGeom prst="roundRect">
            <a:avLst>
              <a:gd fmla="val 16667" name="adj"/>
            </a:avLst>
          </a:prstGeom>
          <a:solidFill>
            <a:srgbClr val="595959"/>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38FA5F"/>
                </a:solidFill>
                <a:latin typeface="Raleway"/>
                <a:ea typeface="Raleway"/>
                <a:cs typeface="Raleway"/>
                <a:sym typeface="Raleway"/>
              </a:rPr>
              <a:t>AutoFlow</a:t>
            </a:r>
            <a:endParaRPr b="1" sz="1600">
              <a:solidFill>
                <a:srgbClr val="38FA5F"/>
              </a:solidFill>
              <a:latin typeface="Raleway"/>
              <a:ea typeface="Raleway"/>
              <a:cs typeface="Raleway"/>
              <a:sym typeface="Raleway"/>
            </a:endParaRPr>
          </a:p>
        </p:txBody>
      </p:sp>
      <p:sp>
        <p:nvSpPr>
          <p:cNvPr id="158" name="Google Shape;158;p23"/>
          <p:cNvSpPr txBox="1"/>
          <p:nvPr/>
        </p:nvSpPr>
        <p:spPr>
          <a:xfrm>
            <a:off x="1098021" y="2259784"/>
            <a:ext cx="930300" cy="2529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b="1" lang="en" sz="800">
                <a:solidFill>
                  <a:srgbClr val="39F672"/>
                </a:solidFill>
                <a:latin typeface="Raleway"/>
                <a:ea typeface="Raleway"/>
                <a:cs typeface="Raleway"/>
                <a:sym typeface="Raleway"/>
              </a:rPr>
              <a:t>Press to Highlight</a:t>
            </a:r>
            <a:endParaRPr b="1" i="0" sz="600" u="none" cap="none" strike="noStrike">
              <a:solidFill>
                <a:srgbClr val="39F672"/>
              </a:solidFill>
              <a:latin typeface="Raleway"/>
              <a:ea typeface="Raleway"/>
              <a:cs typeface="Raleway"/>
              <a:sym typeface="Raleway"/>
            </a:endParaRPr>
          </a:p>
          <a:p>
            <a:pPr indent="0" lvl="0" marL="0" marR="0" rtl="0" algn="l">
              <a:lnSpc>
                <a:spcPct val="100000"/>
              </a:lnSpc>
              <a:spcBef>
                <a:spcPts val="0"/>
              </a:spcBef>
              <a:spcAft>
                <a:spcPts val="0"/>
              </a:spcAft>
              <a:buClr>
                <a:srgbClr val="FAE031"/>
              </a:buClr>
              <a:buSzPts val="1300"/>
              <a:buFont typeface="Helvetica Neue"/>
              <a:buNone/>
            </a:pPr>
            <a:r>
              <a:rPr b="1" lang="en" sz="700">
                <a:solidFill>
                  <a:srgbClr val="413D3B"/>
                </a:solidFill>
                <a:latin typeface="Raleway"/>
                <a:ea typeface="Raleway"/>
                <a:cs typeface="Raleway"/>
                <a:sym typeface="Raleway"/>
              </a:rPr>
              <a:t>what you think</a:t>
            </a:r>
            <a:endParaRPr b="1" sz="700">
              <a:solidFill>
                <a:srgbClr val="413D3B"/>
              </a:solidFill>
              <a:latin typeface="Raleway"/>
              <a:ea typeface="Raleway"/>
              <a:cs typeface="Raleway"/>
              <a:sym typeface="Raleway"/>
            </a:endParaRPr>
          </a:p>
        </p:txBody>
      </p:sp>
      <p:sp>
        <p:nvSpPr>
          <p:cNvPr id="159" name="Google Shape;159;p23"/>
          <p:cNvSpPr txBox="1"/>
          <p:nvPr/>
        </p:nvSpPr>
        <p:spPr>
          <a:xfrm>
            <a:off x="1098025" y="3086061"/>
            <a:ext cx="930300" cy="2529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b="1" lang="en" sz="800">
                <a:solidFill>
                  <a:srgbClr val="39F672"/>
                </a:solidFill>
                <a:latin typeface="Raleway"/>
                <a:ea typeface="Raleway"/>
                <a:cs typeface="Raleway"/>
                <a:sym typeface="Raleway"/>
              </a:rPr>
              <a:t>Input Text</a:t>
            </a:r>
            <a:endParaRPr b="1" sz="800">
              <a:solidFill>
                <a:srgbClr val="39F672"/>
              </a:solidFill>
              <a:latin typeface="Raleway"/>
              <a:ea typeface="Raleway"/>
              <a:cs typeface="Raleway"/>
              <a:sym typeface="Raleway"/>
            </a:endParaRPr>
          </a:p>
          <a:p>
            <a:pPr indent="0" lvl="0" marL="0" rtl="0" algn="l">
              <a:spcBef>
                <a:spcPts val="0"/>
              </a:spcBef>
              <a:spcAft>
                <a:spcPts val="0"/>
              </a:spcAft>
              <a:buClr>
                <a:srgbClr val="FAE031"/>
              </a:buClr>
              <a:buSzPts val="1300"/>
              <a:buFont typeface="Helvetica Neue"/>
              <a:buNone/>
            </a:pPr>
            <a:r>
              <a:rPr b="1" lang="en" sz="700">
                <a:solidFill>
                  <a:srgbClr val="413D3B"/>
                </a:solidFill>
                <a:latin typeface="Raleway"/>
                <a:ea typeface="Raleway"/>
                <a:cs typeface="Raleway"/>
                <a:sym typeface="Raleway"/>
              </a:rPr>
              <a:t>what you think</a:t>
            </a:r>
            <a:endParaRPr b="1" sz="900">
              <a:solidFill>
                <a:srgbClr val="413D3B"/>
              </a:solidFill>
              <a:latin typeface="Raleway"/>
              <a:ea typeface="Raleway"/>
              <a:cs typeface="Raleway"/>
              <a:sym typeface="Raleway"/>
            </a:endParaRPr>
          </a:p>
        </p:txBody>
      </p:sp>
      <p:sp>
        <p:nvSpPr>
          <p:cNvPr id="160" name="Google Shape;160;p23"/>
          <p:cNvSpPr txBox="1"/>
          <p:nvPr/>
        </p:nvSpPr>
        <p:spPr>
          <a:xfrm>
            <a:off x="1098030" y="3912326"/>
            <a:ext cx="930300" cy="2529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b="1" lang="en" sz="800">
                <a:solidFill>
                  <a:srgbClr val="39F672"/>
                </a:solidFill>
                <a:latin typeface="Raleway"/>
                <a:ea typeface="Raleway"/>
                <a:cs typeface="Raleway"/>
                <a:sym typeface="Raleway"/>
              </a:rPr>
              <a:t>Images as Input</a:t>
            </a:r>
            <a:endParaRPr b="1" sz="800">
              <a:solidFill>
                <a:srgbClr val="39F672"/>
              </a:solidFill>
              <a:latin typeface="Raleway"/>
              <a:ea typeface="Raleway"/>
              <a:cs typeface="Raleway"/>
              <a:sym typeface="Raleway"/>
            </a:endParaRPr>
          </a:p>
          <a:p>
            <a:pPr indent="0" lvl="0" marL="0" rtl="0" algn="l">
              <a:spcBef>
                <a:spcPts val="0"/>
              </a:spcBef>
              <a:spcAft>
                <a:spcPts val="0"/>
              </a:spcAft>
              <a:buClr>
                <a:srgbClr val="FAE031"/>
              </a:buClr>
              <a:buSzPts val="1300"/>
              <a:buFont typeface="Helvetica Neue"/>
              <a:buNone/>
            </a:pPr>
            <a:r>
              <a:rPr b="1" lang="en" sz="700">
                <a:solidFill>
                  <a:srgbClr val="413D3B"/>
                </a:solidFill>
                <a:latin typeface="Raleway"/>
                <a:ea typeface="Raleway"/>
                <a:cs typeface="Raleway"/>
                <a:sym typeface="Raleway"/>
              </a:rPr>
              <a:t>what you see</a:t>
            </a:r>
            <a:endParaRPr b="1" sz="900">
              <a:solidFill>
                <a:srgbClr val="413D3B"/>
              </a:solidFill>
              <a:latin typeface="Raleway"/>
              <a:ea typeface="Raleway"/>
              <a:cs typeface="Raleway"/>
              <a:sym typeface="Raleway"/>
            </a:endParaRPr>
          </a:p>
        </p:txBody>
      </p:sp>
      <p:sp>
        <p:nvSpPr>
          <p:cNvPr id="161" name="Google Shape;161;p23"/>
          <p:cNvSpPr txBox="1"/>
          <p:nvPr/>
        </p:nvSpPr>
        <p:spPr>
          <a:xfrm>
            <a:off x="1103250" y="1433525"/>
            <a:ext cx="1041300" cy="2685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b="1" lang="en" sz="900">
                <a:solidFill>
                  <a:srgbClr val="39F672"/>
                </a:solidFill>
                <a:latin typeface="Raleway"/>
                <a:ea typeface="Raleway"/>
                <a:cs typeface="Raleway"/>
                <a:sym typeface="Raleway"/>
              </a:rPr>
              <a:t>Audio as Input</a:t>
            </a:r>
            <a:endParaRPr b="1" sz="900">
              <a:solidFill>
                <a:srgbClr val="39F672"/>
              </a:solidFill>
              <a:latin typeface="Raleway"/>
              <a:ea typeface="Raleway"/>
              <a:cs typeface="Raleway"/>
              <a:sym typeface="Raleway"/>
            </a:endParaRPr>
          </a:p>
          <a:p>
            <a:pPr indent="0" lvl="0" marL="0" marR="0" rtl="0" algn="l">
              <a:lnSpc>
                <a:spcPct val="100000"/>
              </a:lnSpc>
              <a:spcBef>
                <a:spcPts val="0"/>
              </a:spcBef>
              <a:spcAft>
                <a:spcPts val="0"/>
              </a:spcAft>
              <a:buClr>
                <a:srgbClr val="FAE031"/>
              </a:buClr>
              <a:buSzPts val="1300"/>
              <a:buFont typeface="Helvetica Neue"/>
              <a:buNone/>
            </a:pPr>
            <a:r>
              <a:rPr b="1" lang="en" sz="700">
                <a:solidFill>
                  <a:srgbClr val="413D3B"/>
                </a:solidFill>
                <a:latin typeface="Raleway"/>
                <a:ea typeface="Raleway"/>
                <a:cs typeface="Raleway"/>
                <a:sym typeface="Raleway"/>
              </a:rPr>
              <a:t>what you say, hear</a:t>
            </a:r>
            <a:endParaRPr b="1" sz="700">
              <a:solidFill>
                <a:srgbClr val="413D3B"/>
              </a:solidFill>
              <a:latin typeface="Raleway"/>
              <a:ea typeface="Raleway"/>
              <a:cs typeface="Raleway"/>
              <a:sym typeface="Raleway"/>
            </a:endParaRPr>
          </a:p>
        </p:txBody>
      </p:sp>
      <p:pic>
        <p:nvPicPr>
          <p:cNvPr descr="AGV_vUfELcAOuV7YYFqDGxiDggBv9K6cjCy849SRDcEzqMbQNN-UNhztDY4tOEkVJfICcotoqUxqB-BIGKlIsjBxFFIPfEAXgdD6uUZ9gLhWU-tpqGHL3_CdoXdwVVfYJwKnpw8Fx6DM=s2048.png" id="162" name="Google Shape;162;p23"/>
          <p:cNvPicPr preferRelativeResize="0"/>
          <p:nvPr/>
        </p:nvPicPr>
        <p:blipFill rotWithShape="1">
          <a:blip r:embed="rId5">
            <a:alphaModFix/>
          </a:blip>
          <a:srcRect b="0" l="0" r="0" t="0"/>
          <a:stretch/>
        </p:blipFill>
        <p:spPr>
          <a:xfrm>
            <a:off x="2057836" y="1408905"/>
            <a:ext cx="311289" cy="461315"/>
          </a:xfrm>
          <a:prstGeom prst="rect">
            <a:avLst/>
          </a:prstGeom>
          <a:noFill/>
          <a:ln>
            <a:noFill/>
          </a:ln>
        </p:spPr>
      </p:pic>
      <p:pic>
        <p:nvPicPr>
          <p:cNvPr descr="AGV_vUfELcAOuV7YYFqDGxiDggBv9K6cjCy849SRDcEzqMbQNN-UNhztDY4tOEkVJfICcotoqUxqB-BIGKlIsjBxFFIPfEAXgdD6uUZ9gLhWU-tpqGHL3_CdoXdwVVfYJwKnpw8Fx6DM=s2048.png" id="163" name="Google Shape;163;p23"/>
          <p:cNvPicPr preferRelativeResize="0"/>
          <p:nvPr/>
        </p:nvPicPr>
        <p:blipFill rotWithShape="1">
          <a:blip r:embed="rId5">
            <a:alphaModFix/>
          </a:blip>
          <a:srcRect b="0" l="0" r="0" t="0"/>
          <a:stretch/>
        </p:blipFill>
        <p:spPr>
          <a:xfrm>
            <a:off x="2043306" y="2262553"/>
            <a:ext cx="311285" cy="462098"/>
          </a:xfrm>
          <a:prstGeom prst="rect">
            <a:avLst/>
          </a:prstGeom>
          <a:noFill/>
          <a:ln>
            <a:noFill/>
          </a:ln>
        </p:spPr>
      </p:pic>
      <p:sp>
        <p:nvSpPr>
          <p:cNvPr id="164" name="Google Shape;164;p23"/>
          <p:cNvSpPr txBox="1"/>
          <p:nvPr/>
        </p:nvSpPr>
        <p:spPr>
          <a:xfrm>
            <a:off x="1098025" y="3315235"/>
            <a:ext cx="930300" cy="2376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lang="en" sz="700">
                <a:solidFill>
                  <a:srgbClr val="413D3B"/>
                </a:solidFill>
                <a:latin typeface="Raleway"/>
                <a:ea typeface="Raleway"/>
                <a:cs typeface="Raleway"/>
                <a:sym typeface="Raleway"/>
              </a:rPr>
              <a:t>Type live to capture key context.</a:t>
            </a:r>
            <a:endParaRPr sz="700">
              <a:solidFill>
                <a:srgbClr val="413D3B"/>
              </a:solidFill>
              <a:latin typeface="Raleway"/>
              <a:ea typeface="Raleway"/>
              <a:cs typeface="Raleway"/>
              <a:sym typeface="Raleway"/>
            </a:endParaRPr>
          </a:p>
        </p:txBody>
      </p:sp>
      <p:sp>
        <p:nvSpPr>
          <p:cNvPr id="165" name="Google Shape;165;p23"/>
          <p:cNvSpPr txBox="1"/>
          <p:nvPr/>
        </p:nvSpPr>
        <p:spPr>
          <a:xfrm>
            <a:off x="1098025" y="2488969"/>
            <a:ext cx="930300" cy="3453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lang="en" sz="700">
                <a:solidFill>
                  <a:srgbClr val="413D3B"/>
                </a:solidFill>
                <a:latin typeface="Raleway"/>
                <a:ea typeface="Raleway"/>
                <a:cs typeface="Raleway"/>
                <a:sym typeface="Raleway"/>
              </a:rPr>
              <a:t>Capture the vital 30-second audio as Highlight.</a:t>
            </a:r>
            <a:endParaRPr sz="700">
              <a:solidFill>
                <a:srgbClr val="413D3B"/>
              </a:solidFill>
              <a:latin typeface="Raleway"/>
              <a:ea typeface="Raleway"/>
              <a:cs typeface="Raleway"/>
              <a:sym typeface="Raleway"/>
            </a:endParaRPr>
          </a:p>
        </p:txBody>
      </p:sp>
      <p:sp>
        <p:nvSpPr>
          <p:cNvPr id="166" name="Google Shape;166;p23"/>
          <p:cNvSpPr txBox="1"/>
          <p:nvPr/>
        </p:nvSpPr>
        <p:spPr>
          <a:xfrm>
            <a:off x="1098025" y="1684543"/>
            <a:ext cx="930300" cy="1299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lang="en" sz="700">
                <a:solidFill>
                  <a:srgbClr val="413D3B"/>
                </a:solidFill>
                <a:latin typeface="Raleway"/>
                <a:ea typeface="Raleway"/>
                <a:cs typeface="Raleway"/>
                <a:sym typeface="Raleway"/>
              </a:rPr>
              <a:t>One press to record. </a:t>
            </a:r>
            <a:endParaRPr sz="700">
              <a:solidFill>
                <a:srgbClr val="413D3B"/>
              </a:solidFill>
              <a:latin typeface="Raleway"/>
              <a:ea typeface="Raleway"/>
              <a:cs typeface="Raleway"/>
              <a:sym typeface="Raleway"/>
            </a:endParaRPr>
          </a:p>
        </p:txBody>
      </p:sp>
      <p:sp>
        <p:nvSpPr>
          <p:cNvPr id="167" name="Google Shape;167;p23"/>
          <p:cNvSpPr txBox="1"/>
          <p:nvPr/>
        </p:nvSpPr>
        <p:spPr>
          <a:xfrm>
            <a:off x="1098025" y="4141501"/>
            <a:ext cx="930300" cy="345300"/>
          </a:xfrm>
          <a:prstGeom prst="rect">
            <a:avLst/>
          </a:prstGeom>
          <a:noFill/>
          <a:ln>
            <a:noFill/>
          </a:ln>
        </p:spPr>
        <p:txBody>
          <a:bodyPr anchorCtr="0" anchor="ctr" bIns="10950" lIns="10950" spcFirstLastPara="1" rIns="10950" wrap="square" tIns="10950">
            <a:spAutoFit/>
          </a:bodyPr>
          <a:lstStyle/>
          <a:p>
            <a:pPr indent="0" lvl="0" marL="0" marR="0" rtl="0" algn="l">
              <a:lnSpc>
                <a:spcPct val="100000"/>
              </a:lnSpc>
              <a:spcBef>
                <a:spcPts val="0"/>
              </a:spcBef>
              <a:spcAft>
                <a:spcPts val="0"/>
              </a:spcAft>
              <a:buClr>
                <a:srgbClr val="FAE031"/>
              </a:buClr>
              <a:buSzPts val="1300"/>
              <a:buFont typeface="Helvetica Neue"/>
              <a:buNone/>
            </a:pPr>
            <a:r>
              <a:rPr lang="en" sz="700">
                <a:solidFill>
                  <a:srgbClr val="413D3B"/>
                </a:solidFill>
                <a:latin typeface="Raleway"/>
                <a:ea typeface="Raleway"/>
                <a:cs typeface="Raleway"/>
                <a:sym typeface="Raleway"/>
              </a:rPr>
              <a:t>Capture or upload photos to add visual context.</a:t>
            </a:r>
            <a:endParaRPr sz="700">
              <a:solidFill>
                <a:srgbClr val="413D3B"/>
              </a:solidFill>
              <a:latin typeface="Raleway"/>
              <a:ea typeface="Raleway"/>
              <a:cs typeface="Raleway"/>
              <a:sym typeface="Raleway"/>
            </a:endParaRPr>
          </a:p>
        </p:txBody>
      </p:sp>
      <p:pic>
        <p:nvPicPr>
          <p:cNvPr descr="pasted-movie.png" id="168" name="Google Shape;168;p23"/>
          <p:cNvPicPr preferRelativeResize="0"/>
          <p:nvPr/>
        </p:nvPicPr>
        <p:blipFill rotWithShape="1">
          <a:blip r:embed="rId6">
            <a:alphaModFix/>
          </a:blip>
          <a:srcRect b="3530" l="0" r="66688" t="0"/>
          <a:stretch/>
        </p:blipFill>
        <p:spPr>
          <a:xfrm>
            <a:off x="2055529" y="3784354"/>
            <a:ext cx="293488" cy="598456"/>
          </a:xfrm>
          <a:prstGeom prst="rect">
            <a:avLst/>
          </a:prstGeom>
          <a:noFill/>
          <a:ln>
            <a:noFill/>
          </a:ln>
        </p:spPr>
      </p:pic>
      <p:pic>
        <p:nvPicPr>
          <p:cNvPr id="169" name="Google Shape;169;p23"/>
          <p:cNvPicPr preferRelativeResize="0"/>
          <p:nvPr/>
        </p:nvPicPr>
        <p:blipFill rotWithShape="1">
          <a:blip r:embed="rId7">
            <a:alphaModFix/>
          </a:blip>
          <a:srcRect b="-7" l="0" r="0" t="20900"/>
          <a:stretch/>
        </p:blipFill>
        <p:spPr>
          <a:xfrm>
            <a:off x="2569276" y="1433529"/>
            <a:ext cx="364636" cy="519823"/>
          </a:xfrm>
          <a:prstGeom prst="rect">
            <a:avLst/>
          </a:prstGeom>
          <a:noFill/>
          <a:ln>
            <a:noFill/>
          </a:ln>
        </p:spPr>
      </p:pic>
      <p:sp>
        <p:nvSpPr>
          <p:cNvPr id="170" name="Google Shape;170;p23"/>
          <p:cNvSpPr txBox="1"/>
          <p:nvPr/>
        </p:nvSpPr>
        <p:spPr>
          <a:xfrm>
            <a:off x="728779" y="1460472"/>
            <a:ext cx="316200" cy="1803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595959"/>
                </a:solidFill>
              </a:rPr>
              <a:t>⏺️</a:t>
            </a:r>
            <a:endParaRPr sz="1200">
              <a:solidFill>
                <a:srgbClr val="595959"/>
              </a:solidFill>
            </a:endParaRPr>
          </a:p>
        </p:txBody>
      </p:sp>
      <p:sp>
        <p:nvSpPr>
          <p:cNvPr id="171" name="Google Shape;171;p23"/>
          <p:cNvSpPr txBox="1"/>
          <p:nvPr/>
        </p:nvSpPr>
        <p:spPr>
          <a:xfrm>
            <a:off x="728792" y="3924116"/>
            <a:ext cx="312000" cy="205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595959"/>
                </a:solidFill>
              </a:rPr>
              <a:t>📷</a:t>
            </a:r>
            <a:endParaRPr sz="1200">
              <a:solidFill>
                <a:srgbClr val="595959"/>
              </a:solidFill>
            </a:endParaRPr>
          </a:p>
        </p:txBody>
      </p:sp>
      <p:sp>
        <p:nvSpPr>
          <p:cNvPr id="172" name="Google Shape;172;p23"/>
          <p:cNvSpPr txBox="1"/>
          <p:nvPr/>
        </p:nvSpPr>
        <p:spPr>
          <a:xfrm>
            <a:off x="728792" y="3112435"/>
            <a:ext cx="312000" cy="17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595959"/>
                </a:solidFill>
              </a:rPr>
              <a:t>✍️</a:t>
            </a:r>
            <a:endParaRPr sz="1200">
              <a:solidFill>
                <a:srgbClr val="595959"/>
              </a:solidFill>
            </a:endParaRPr>
          </a:p>
        </p:txBody>
      </p:sp>
      <p:sp>
        <p:nvSpPr>
          <p:cNvPr id="173" name="Google Shape;173;p23"/>
          <p:cNvSpPr txBox="1"/>
          <p:nvPr/>
        </p:nvSpPr>
        <p:spPr>
          <a:xfrm>
            <a:off x="728779" y="2324738"/>
            <a:ext cx="312000" cy="176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200">
                <a:solidFill>
                  <a:srgbClr val="595959"/>
                </a:solidFill>
              </a:rPr>
              <a:t>💡</a:t>
            </a:r>
            <a:endParaRPr sz="1200">
              <a:solidFill>
                <a:srgbClr val="595959"/>
              </a:solidFill>
            </a:endParaRPr>
          </a:p>
        </p:txBody>
      </p:sp>
      <p:pic>
        <p:nvPicPr>
          <p:cNvPr id="174" name="Google Shape;174;p23"/>
          <p:cNvPicPr preferRelativeResize="0"/>
          <p:nvPr/>
        </p:nvPicPr>
        <p:blipFill>
          <a:blip r:embed="rId8">
            <a:alphaModFix/>
          </a:blip>
          <a:stretch>
            <a:fillRect/>
          </a:stretch>
        </p:blipFill>
        <p:spPr>
          <a:xfrm>
            <a:off x="2597041" y="2193667"/>
            <a:ext cx="390592" cy="519821"/>
          </a:xfrm>
          <a:prstGeom prst="rect">
            <a:avLst/>
          </a:prstGeom>
          <a:noFill/>
          <a:ln>
            <a:noFill/>
          </a:ln>
        </p:spPr>
      </p:pic>
      <p:sp>
        <p:nvSpPr>
          <p:cNvPr id="175" name="Google Shape;175;p23"/>
          <p:cNvSpPr txBox="1"/>
          <p:nvPr/>
        </p:nvSpPr>
        <p:spPr>
          <a:xfrm>
            <a:off x="2539222" y="2600238"/>
            <a:ext cx="384000" cy="30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rPr>
              <a:t>👆</a:t>
            </a:r>
            <a:endParaRPr sz="1100">
              <a:solidFill>
                <a:srgbClr val="595959"/>
              </a:solidFill>
            </a:endParaRPr>
          </a:p>
        </p:txBody>
      </p:sp>
      <p:sp>
        <p:nvSpPr>
          <p:cNvPr id="176" name="Google Shape;176;p23"/>
          <p:cNvSpPr txBox="1"/>
          <p:nvPr/>
        </p:nvSpPr>
        <p:spPr>
          <a:xfrm>
            <a:off x="3326392" y="4252597"/>
            <a:ext cx="384000" cy="30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rPr>
              <a:t>👆</a:t>
            </a:r>
            <a:endParaRPr sz="1100">
              <a:solidFill>
                <a:srgbClr val="595959"/>
              </a:solidFill>
            </a:endParaRPr>
          </a:p>
        </p:txBody>
      </p:sp>
      <p:sp>
        <p:nvSpPr>
          <p:cNvPr id="177" name="Google Shape;177;p23"/>
          <p:cNvSpPr txBox="1"/>
          <p:nvPr/>
        </p:nvSpPr>
        <p:spPr>
          <a:xfrm>
            <a:off x="1844795" y="1997354"/>
            <a:ext cx="7758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Plaud Note Pro</a:t>
            </a:r>
            <a:endParaRPr sz="600">
              <a:solidFill>
                <a:srgbClr val="413D3B"/>
              </a:solidFill>
              <a:latin typeface="Raleway"/>
              <a:ea typeface="Raleway"/>
              <a:cs typeface="Raleway"/>
              <a:sym typeface="Raleway"/>
            </a:endParaRPr>
          </a:p>
        </p:txBody>
      </p:sp>
      <p:sp>
        <p:nvSpPr>
          <p:cNvPr id="178" name="Google Shape;178;p23"/>
          <p:cNvSpPr txBox="1"/>
          <p:nvPr/>
        </p:nvSpPr>
        <p:spPr>
          <a:xfrm>
            <a:off x="2899156" y="1606223"/>
            <a:ext cx="701700" cy="189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App / Import Audio</a:t>
            </a:r>
            <a:endParaRPr sz="600">
              <a:solidFill>
                <a:srgbClr val="413D3B"/>
              </a:solidFill>
              <a:latin typeface="Raleway"/>
              <a:ea typeface="Raleway"/>
              <a:cs typeface="Raleway"/>
              <a:sym typeface="Raleway"/>
            </a:endParaRPr>
          </a:p>
        </p:txBody>
      </p:sp>
      <p:sp>
        <p:nvSpPr>
          <p:cNvPr id="179" name="Google Shape;179;p23"/>
          <p:cNvSpPr txBox="1"/>
          <p:nvPr/>
        </p:nvSpPr>
        <p:spPr>
          <a:xfrm>
            <a:off x="1844795" y="2862199"/>
            <a:ext cx="7758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Plaud Note Pro</a:t>
            </a:r>
            <a:endParaRPr sz="600">
              <a:solidFill>
                <a:srgbClr val="413D3B"/>
              </a:solidFill>
              <a:latin typeface="Raleway"/>
              <a:ea typeface="Raleway"/>
              <a:cs typeface="Raleway"/>
              <a:sym typeface="Raleway"/>
            </a:endParaRPr>
          </a:p>
        </p:txBody>
      </p:sp>
      <p:sp>
        <p:nvSpPr>
          <p:cNvPr id="180" name="Google Shape;180;p23"/>
          <p:cNvSpPr txBox="1"/>
          <p:nvPr/>
        </p:nvSpPr>
        <p:spPr>
          <a:xfrm>
            <a:off x="2353977" y="3334030"/>
            <a:ext cx="775800" cy="205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Type in the  app</a:t>
            </a:r>
            <a:endParaRPr sz="600">
              <a:solidFill>
                <a:srgbClr val="413D3B"/>
              </a:solidFill>
              <a:latin typeface="Raleway"/>
              <a:ea typeface="Raleway"/>
              <a:cs typeface="Raleway"/>
              <a:sym typeface="Raleway"/>
            </a:endParaRPr>
          </a:p>
        </p:txBody>
      </p:sp>
      <p:sp>
        <p:nvSpPr>
          <p:cNvPr id="181" name="Google Shape;181;p23"/>
          <p:cNvSpPr txBox="1"/>
          <p:nvPr/>
        </p:nvSpPr>
        <p:spPr>
          <a:xfrm>
            <a:off x="2545483" y="2882631"/>
            <a:ext cx="4938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App</a:t>
            </a:r>
            <a:endParaRPr sz="600">
              <a:solidFill>
                <a:srgbClr val="413D3B"/>
              </a:solidFill>
              <a:latin typeface="Raleway"/>
              <a:ea typeface="Raleway"/>
              <a:cs typeface="Raleway"/>
              <a:sym typeface="Raleway"/>
            </a:endParaRPr>
          </a:p>
        </p:txBody>
      </p:sp>
      <p:sp>
        <p:nvSpPr>
          <p:cNvPr id="182" name="Google Shape;182;p23"/>
          <p:cNvSpPr txBox="1"/>
          <p:nvPr/>
        </p:nvSpPr>
        <p:spPr>
          <a:xfrm>
            <a:off x="1976353" y="4503035"/>
            <a:ext cx="4938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App</a:t>
            </a:r>
            <a:endParaRPr sz="600">
              <a:solidFill>
                <a:srgbClr val="413D3B"/>
              </a:solidFill>
              <a:latin typeface="Raleway"/>
              <a:ea typeface="Raleway"/>
              <a:cs typeface="Raleway"/>
              <a:sym typeface="Raleway"/>
            </a:endParaRPr>
          </a:p>
        </p:txBody>
      </p:sp>
      <p:sp>
        <p:nvSpPr>
          <p:cNvPr id="183" name="Google Shape;183;p23"/>
          <p:cNvSpPr txBox="1"/>
          <p:nvPr/>
        </p:nvSpPr>
        <p:spPr>
          <a:xfrm>
            <a:off x="2539211" y="4505050"/>
            <a:ext cx="5379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Upload</a:t>
            </a:r>
            <a:endParaRPr sz="600">
              <a:solidFill>
                <a:srgbClr val="413D3B"/>
              </a:solidFill>
              <a:latin typeface="Raleway"/>
              <a:ea typeface="Raleway"/>
              <a:cs typeface="Raleway"/>
              <a:sym typeface="Raleway"/>
            </a:endParaRPr>
          </a:p>
        </p:txBody>
      </p:sp>
      <p:sp>
        <p:nvSpPr>
          <p:cNvPr id="184" name="Google Shape;184;p23"/>
          <p:cNvSpPr txBox="1"/>
          <p:nvPr/>
        </p:nvSpPr>
        <p:spPr>
          <a:xfrm>
            <a:off x="3073583" y="4520600"/>
            <a:ext cx="627900" cy="83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Phone Widget</a:t>
            </a:r>
            <a:endParaRPr sz="600">
              <a:solidFill>
                <a:srgbClr val="413D3B"/>
              </a:solidFill>
              <a:latin typeface="Raleway"/>
              <a:ea typeface="Raleway"/>
              <a:cs typeface="Raleway"/>
              <a:sym typeface="Raleway"/>
            </a:endParaRPr>
          </a:p>
        </p:txBody>
      </p:sp>
      <p:sp>
        <p:nvSpPr>
          <p:cNvPr id="185" name="Google Shape;185;p23"/>
          <p:cNvSpPr txBox="1"/>
          <p:nvPr/>
        </p:nvSpPr>
        <p:spPr>
          <a:xfrm>
            <a:off x="3021083" y="2835686"/>
            <a:ext cx="797100" cy="135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600">
                <a:solidFill>
                  <a:srgbClr val="413D3B"/>
                </a:solidFill>
                <a:latin typeface="Raleway"/>
                <a:ea typeface="Raleway"/>
                <a:cs typeface="Raleway"/>
                <a:sym typeface="Raleway"/>
              </a:rPr>
              <a:t>Phone Widget</a:t>
            </a:r>
            <a:endParaRPr sz="600">
              <a:solidFill>
                <a:srgbClr val="413D3B"/>
              </a:solidFill>
              <a:latin typeface="Raleway"/>
              <a:ea typeface="Raleway"/>
              <a:cs typeface="Raleway"/>
              <a:sym typeface="Raleway"/>
            </a:endParaRPr>
          </a:p>
        </p:txBody>
      </p:sp>
      <p:sp>
        <p:nvSpPr>
          <p:cNvPr id="186" name="Google Shape;186;p23"/>
          <p:cNvSpPr txBox="1"/>
          <p:nvPr/>
        </p:nvSpPr>
        <p:spPr>
          <a:xfrm>
            <a:off x="2151836" y="4265106"/>
            <a:ext cx="318300" cy="289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rPr>
              <a:t>👆</a:t>
            </a:r>
            <a:endParaRPr sz="1100">
              <a:solidFill>
                <a:srgbClr val="595959"/>
              </a:solidFill>
            </a:endParaRPr>
          </a:p>
        </p:txBody>
      </p:sp>
      <p:sp>
        <p:nvSpPr>
          <p:cNvPr id="187" name="Google Shape;187;p23"/>
          <p:cNvSpPr/>
          <p:nvPr/>
        </p:nvSpPr>
        <p:spPr>
          <a:xfrm>
            <a:off x="3957528" y="1435473"/>
            <a:ext cx="2921700" cy="1455900"/>
          </a:xfrm>
          <a:prstGeom prst="roundRect">
            <a:avLst>
              <a:gd fmla="val 16667" name="adj"/>
            </a:avLst>
          </a:prstGeom>
          <a:solidFill>
            <a:srgbClr val="434343"/>
          </a:solidFill>
          <a:ln cap="flat" cmpd="sng" w="9525">
            <a:solidFill>
              <a:srgbClr val="595959"/>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88" name="Google Shape;188;p23"/>
          <p:cNvSpPr/>
          <p:nvPr/>
        </p:nvSpPr>
        <p:spPr>
          <a:xfrm>
            <a:off x="3937586" y="3060200"/>
            <a:ext cx="2960100" cy="1455900"/>
          </a:xfrm>
          <a:prstGeom prst="roundRect">
            <a:avLst>
              <a:gd fmla="val 16667" name="adj"/>
            </a:avLst>
          </a:prstGeom>
          <a:solidFill>
            <a:srgbClr val="434343"/>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89" name="Google Shape;189;p23"/>
          <p:cNvSpPr txBox="1"/>
          <p:nvPr/>
        </p:nvSpPr>
        <p:spPr>
          <a:xfrm>
            <a:off x="4113983" y="3112413"/>
            <a:ext cx="2757300" cy="1143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300">
                <a:solidFill>
                  <a:srgbClr val="39F672"/>
                </a:solidFill>
                <a:latin typeface="Raleway"/>
                <a:ea typeface="Raleway"/>
                <a:cs typeface="Raleway"/>
                <a:sym typeface="Raleway"/>
              </a:rPr>
              <a:t>AI Transcription</a:t>
            </a:r>
            <a:endParaRPr b="1" sz="1300">
              <a:solidFill>
                <a:srgbClr val="39F672"/>
              </a:solidFill>
              <a:latin typeface="Raleway"/>
              <a:ea typeface="Raleway"/>
              <a:cs typeface="Raleway"/>
              <a:sym typeface="Raleway"/>
            </a:endParaRPr>
          </a:p>
          <a:p>
            <a:pPr indent="0" lvl="0" marL="0" rtl="0" algn="l">
              <a:spcBef>
                <a:spcPts val="0"/>
              </a:spcBef>
              <a:spcAft>
                <a:spcPts val="0"/>
              </a:spcAft>
              <a:buNone/>
            </a:pPr>
            <a:r>
              <a:t/>
            </a:r>
            <a:endParaRPr sz="500">
              <a:solidFill>
                <a:srgbClr val="000000"/>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Speaker Labels</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Whisper Large V3 &amp; Azure Models</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- 112 Languages</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Domain-Specific Terminology</a:t>
            </a:r>
            <a:endParaRPr sz="1000">
              <a:solidFill>
                <a:srgbClr val="FFFFFF"/>
              </a:solidFill>
              <a:latin typeface="Raleway"/>
              <a:ea typeface="Raleway"/>
              <a:cs typeface="Raleway"/>
              <a:sym typeface="Raleway"/>
            </a:endParaRPr>
          </a:p>
        </p:txBody>
      </p:sp>
      <p:sp>
        <p:nvSpPr>
          <p:cNvPr id="190" name="Google Shape;190;p23"/>
          <p:cNvSpPr txBox="1"/>
          <p:nvPr/>
        </p:nvSpPr>
        <p:spPr>
          <a:xfrm>
            <a:off x="4130803" y="1455925"/>
            <a:ext cx="2748600" cy="1340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38FB5F"/>
                </a:solidFill>
                <a:latin typeface="Raleway"/>
                <a:ea typeface="Raleway"/>
                <a:cs typeface="Raleway"/>
                <a:sym typeface="Raleway"/>
              </a:rPr>
              <a:t>Multidimensional Summaries</a:t>
            </a:r>
            <a:endParaRPr b="1" sz="1200">
              <a:solidFill>
                <a:srgbClr val="38FB5F"/>
              </a:solidFill>
              <a:latin typeface="Raleway"/>
              <a:ea typeface="Raleway"/>
              <a:cs typeface="Raleway"/>
              <a:sym typeface="Raleway"/>
            </a:endParaRPr>
          </a:p>
          <a:p>
            <a:pPr indent="0" lvl="0" marL="0" rtl="0" algn="l">
              <a:spcBef>
                <a:spcPts val="0"/>
              </a:spcBef>
              <a:spcAft>
                <a:spcPts val="0"/>
              </a:spcAft>
              <a:buNone/>
            </a:pPr>
            <a:r>
              <a:t/>
            </a:r>
            <a:endParaRPr sz="500">
              <a:solidFill>
                <a:srgbClr val="000000"/>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LLMs (ChatGPT, Claude, Gemini…)</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Mind Map</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- 10,000+ Professional Summary Templates</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Custom Sumnmary Templates</a:t>
            </a:r>
            <a:endParaRPr sz="1000">
              <a:solidFill>
                <a:srgbClr val="FFFFFF"/>
              </a:solidFill>
              <a:latin typeface="Raleway"/>
              <a:ea typeface="Raleway"/>
              <a:cs typeface="Raleway"/>
              <a:sym typeface="Raleway"/>
            </a:endParaRPr>
          </a:p>
          <a:p>
            <a:pPr indent="0" lvl="0" marL="0" rtl="0" algn="l">
              <a:spcBef>
                <a:spcPts val="0"/>
              </a:spcBef>
              <a:spcAft>
                <a:spcPts val="0"/>
              </a:spcAft>
              <a:buNone/>
            </a:pPr>
            <a:r>
              <a:rPr lang="en" sz="1000">
                <a:solidFill>
                  <a:srgbClr val="FFFFFF"/>
                </a:solidFill>
                <a:latin typeface="Raleway"/>
                <a:ea typeface="Raleway"/>
                <a:cs typeface="Raleway"/>
                <a:sym typeface="Raleway"/>
              </a:rPr>
              <a:t>- Auto Generation (no more manual settings)</a:t>
            </a:r>
            <a:endParaRPr sz="1000">
              <a:solidFill>
                <a:srgbClr val="FFFFFF"/>
              </a:solidFill>
              <a:latin typeface="Raleway"/>
              <a:ea typeface="Raleway"/>
              <a:cs typeface="Raleway"/>
              <a:sym typeface="Raleway"/>
            </a:endParaRPr>
          </a:p>
          <a:p>
            <a:pPr indent="0" lvl="0" marL="0" rtl="0" algn="l">
              <a:spcBef>
                <a:spcPts val="0"/>
              </a:spcBef>
              <a:spcAft>
                <a:spcPts val="0"/>
              </a:spcAft>
              <a:buNone/>
            </a:pPr>
            <a:r>
              <a:t/>
            </a:r>
            <a:endParaRPr sz="1000">
              <a:solidFill>
                <a:srgbClr val="FFFFFF"/>
              </a:solidFill>
              <a:latin typeface="Raleway"/>
              <a:ea typeface="Raleway"/>
              <a:cs typeface="Raleway"/>
              <a:sym typeface="Raleway"/>
            </a:endParaRPr>
          </a:p>
          <a:p>
            <a:pPr indent="0" lvl="0" marL="0" rtl="0" algn="l">
              <a:spcBef>
                <a:spcPts val="0"/>
              </a:spcBef>
              <a:spcAft>
                <a:spcPts val="0"/>
              </a:spcAft>
              <a:buNone/>
            </a:pPr>
            <a:r>
              <a:t/>
            </a:r>
            <a:endParaRPr sz="1000">
              <a:solidFill>
                <a:srgbClr val="FFFFFF"/>
              </a:solidFill>
              <a:latin typeface="Raleway"/>
              <a:ea typeface="Raleway"/>
              <a:cs typeface="Raleway"/>
              <a:sym typeface="Raleway"/>
            </a:endParaRPr>
          </a:p>
        </p:txBody>
      </p:sp>
      <p:pic>
        <p:nvPicPr>
          <p:cNvPr id="191" name="Google Shape;191;p23"/>
          <p:cNvPicPr preferRelativeResize="0"/>
          <p:nvPr/>
        </p:nvPicPr>
        <p:blipFill>
          <a:blip r:embed="rId4">
            <a:alphaModFix/>
          </a:blip>
          <a:stretch>
            <a:fillRect/>
          </a:stretch>
        </p:blipFill>
        <p:spPr>
          <a:xfrm>
            <a:off x="3178924" y="2195085"/>
            <a:ext cx="372190" cy="535781"/>
          </a:xfrm>
          <a:prstGeom prst="rect">
            <a:avLst/>
          </a:prstGeom>
          <a:noFill/>
          <a:ln>
            <a:noFill/>
          </a:ln>
        </p:spPr>
      </p:pic>
      <p:sp>
        <p:nvSpPr>
          <p:cNvPr id="192" name="Google Shape;192;p23"/>
          <p:cNvSpPr txBox="1"/>
          <p:nvPr/>
        </p:nvSpPr>
        <p:spPr>
          <a:xfrm>
            <a:off x="3166952" y="2565595"/>
            <a:ext cx="384000" cy="3018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1100">
                <a:solidFill>
                  <a:srgbClr val="595959"/>
                </a:solidFill>
              </a:rPr>
              <a:t>👆</a:t>
            </a:r>
            <a:endParaRPr sz="1100">
              <a:solidFill>
                <a:srgbClr val="595959"/>
              </a:solidFill>
            </a:endParaRPr>
          </a:p>
        </p:txBody>
      </p:sp>
      <p:pic>
        <p:nvPicPr>
          <p:cNvPr id="193" name="Google Shape;193;p23"/>
          <p:cNvPicPr preferRelativeResize="0"/>
          <p:nvPr/>
        </p:nvPicPr>
        <p:blipFill>
          <a:blip r:embed="rId9">
            <a:alphaModFix/>
          </a:blip>
          <a:stretch>
            <a:fillRect/>
          </a:stretch>
        </p:blipFill>
        <p:spPr>
          <a:xfrm>
            <a:off x="2683534" y="3844224"/>
            <a:ext cx="293484" cy="584526"/>
          </a:xfrm>
          <a:prstGeom prst="rect">
            <a:avLst/>
          </a:prstGeom>
          <a:noFill/>
          <a:ln>
            <a:noFill/>
          </a:ln>
        </p:spPr>
      </p:pic>
      <p:cxnSp>
        <p:nvCxnSpPr>
          <p:cNvPr id="194" name="Google Shape;194;p23"/>
          <p:cNvCxnSpPr/>
          <p:nvPr/>
        </p:nvCxnSpPr>
        <p:spPr>
          <a:xfrm>
            <a:off x="831660" y="2124989"/>
            <a:ext cx="2921700" cy="0"/>
          </a:xfrm>
          <a:prstGeom prst="straightConnector1">
            <a:avLst/>
          </a:prstGeom>
          <a:noFill/>
          <a:ln cap="flat" cmpd="sng" w="9525">
            <a:solidFill>
              <a:srgbClr val="B7B7B7"/>
            </a:solidFill>
            <a:prstDash val="dash"/>
            <a:round/>
            <a:headEnd len="med" w="med" type="none"/>
            <a:tailEnd len="med" w="med" type="none"/>
          </a:ln>
        </p:spPr>
      </p:cxnSp>
      <p:cxnSp>
        <p:nvCxnSpPr>
          <p:cNvPr id="195" name="Google Shape;195;p23"/>
          <p:cNvCxnSpPr/>
          <p:nvPr/>
        </p:nvCxnSpPr>
        <p:spPr>
          <a:xfrm>
            <a:off x="831660" y="3008463"/>
            <a:ext cx="2921700" cy="0"/>
          </a:xfrm>
          <a:prstGeom prst="straightConnector1">
            <a:avLst/>
          </a:prstGeom>
          <a:noFill/>
          <a:ln cap="flat" cmpd="sng" w="9525">
            <a:solidFill>
              <a:srgbClr val="B7B7B7"/>
            </a:solidFill>
            <a:prstDash val="dash"/>
            <a:round/>
            <a:headEnd len="med" w="med" type="none"/>
            <a:tailEnd len="med" w="med" type="none"/>
          </a:ln>
        </p:spPr>
      </p:cxnSp>
      <p:cxnSp>
        <p:nvCxnSpPr>
          <p:cNvPr id="196" name="Google Shape;196;p23"/>
          <p:cNvCxnSpPr/>
          <p:nvPr/>
        </p:nvCxnSpPr>
        <p:spPr>
          <a:xfrm>
            <a:off x="831660" y="3767897"/>
            <a:ext cx="2921700" cy="0"/>
          </a:xfrm>
          <a:prstGeom prst="straightConnector1">
            <a:avLst/>
          </a:prstGeom>
          <a:noFill/>
          <a:ln cap="flat" cmpd="sng" w="9525">
            <a:solidFill>
              <a:srgbClr val="EEEEEE"/>
            </a:solidFill>
            <a:prstDash val="dash"/>
            <a:round/>
            <a:headEnd len="med" w="med" type="none"/>
            <a:tailEnd len="med" w="med" type="none"/>
          </a:ln>
        </p:spPr>
      </p:cxnSp>
      <p:sp>
        <p:nvSpPr>
          <p:cNvPr id="197" name="Google Shape;197;p23"/>
          <p:cNvSpPr/>
          <p:nvPr/>
        </p:nvSpPr>
        <p:spPr>
          <a:xfrm>
            <a:off x="7081931" y="3061311"/>
            <a:ext cx="2757300" cy="1455900"/>
          </a:xfrm>
          <a:prstGeom prst="roundRect">
            <a:avLst>
              <a:gd fmla="val 16667" name="adj"/>
            </a:avLst>
          </a:prstGeom>
          <a:solidFill>
            <a:srgbClr val="434343"/>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98" name="Google Shape;198;p23"/>
          <p:cNvSpPr txBox="1"/>
          <p:nvPr/>
        </p:nvSpPr>
        <p:spPr>
          <a:xfrm>
            <a:off x="7231960" y="3154145"/>
            <a:ext cx="2313300" cy="320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300">
                <a:solidFill>
                  <a:srgbClr val="39F672"/>
                </a:solidFill>
                <a:latin typeface="Raleway"/>
                <a:ea typeface="Raleway"/>
                <a:cs typeface="Raleway"/>
                <a:sym typeface="Raleway"/>
              </a:rPr>
              <a:t>Integrate, Share &amp; Export</a:t>
            </a:r>
            <a:endParaRPr b="1" sz="1300">
              <a:solidFill>
                <a:srgbClr val="39F672"/>
              </a:solidFill>
              <a:latin typeface="Raleway"/>
              <a:ea typeface="Raleway"/>
              <a:cs typeface="Raleway"/>
              <a:sym typeface="Raleway"/>
            </a:endParaRPr>
          </a:p>
        </p:txBody>
      </p:sp>
      <p:pic>
        <p:nvPicPr>
          <p:cNvPr id="199" name="Google Shape;199;p23"/>
          <p:cNvPicPr preferRelativeResize="0"/>
          <p:nvPr/>
        </p:nvPicPr>
        <p:blipFill>
          <a:blip r:embed="rId10">
            <a:alphaModFix/>
          </a:blip>
          <a:stretch>
            <a:fillRect/>
          </a:stretch>
        </p:blipFill>
        <p:spPr>
          <a:xfrm>
            <a:off x="7642307" y="3550378"/>
            <a:ext cx="1492500" cy="864900"/>
          </a:xfrm>
          <a:prstGeom prst="roundRect">
            <a:avLst>
              <a:gd fmla="val 16667" name="adj"/>
            </a:avLst>
          </a:prstGeom>
          <a:noFill/>
          <a:ln>
            <a:noFill/>
          </a:ln>
        </p:spPr>
      </p:pic>
      <p:sp>
        <p:nvSpPr>
          <p:cNvPr id="200" name="Google Shape;200;p23"/>
          <p:cNvSpPr/>
          <p:nvPr/>
        </p:nvSpPr>
        <p:spPr>
          <a:xfrm>
            <a:off x="856526" y="763917"/>
            <a:ext cx="3005700" cy="223200"/>
          </a:xfrm>
          <a:prstGeom prst="roundRect">
            <a:avLst>
              <a:gd fmla="val 16667" name="adj"/>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Raleway"/>
                <a:ea typeface="Raleway"/>
                <a:cs typeface="Raleway"/>
                <a:sym typeface="Raleway"/>
              </a:rPr>
              <a:t>Capture</a:t>
            </a:r>
            <a:endParaRPr b="1">
              <a:solidFill>
                <a:srgbClr val="000000"/>
              </a:solidFill>
              <a:latin typeface="Raleway"/>
              <a:ea typeface="Raleway"/>
              <a:cs typeface="Raleway"/>
              <a:sym typeface="Raleway"/>
            </a:endParaRPr>
          </a:p>
        </p:txBody>
      </p:sp>
      <p:sp>
        <p:nvSpPr>
          <p:cNvPr id="201" name="Google Shape;201;p23"/>
          <p:cNvSpPr/>
          <p:nvPr/>
        </p:nvSpPr>
        <p:spPr>
          <a:xfrm>
            <a:off x="3976145" y="763917"/>
            <a:ext cx="2921700" cy="223200"/>
          </a:xfrm>
          <a:prstGeom prst="roundRect">
            <a:avLst>
              <a:gd fmla="val 16667" name="adj"/>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Raleway"/>
                <a:ea typeface="Raleway"/>
                <a:cs typeface="Raleway"/>
                <a:sym typeface="Raleway"/>
              </a:rPr>
              <a:t>Extract</a:t>
            </a:r>
            <a:endParaRPr b="1">
              <a:solidFill>
                <a:srgbClr val="000000"/>
              </a:solidFill>
              <a:latin typeface="Raleway"/>
              <a:ea typeface="Raleway"/>
              <a:cs typeface="Raleway"/>
              <a:sym typeface="Raleway"/>
            </a:endParaRPr>
          </a:p>
        </p:txBody>
      </p:sp>
      <p:sp>
        <p:nvSpPr>
          <p:cNvPr id="202" name="Google Shape;202;p23"/>
          <p:cNvSpPr/>
          <p:nvPr/>
        </p:nvSpPr>
        <p:spPr>
          <a:xfrm>
            <a:off x="7012007" y="763917"/>
            <a:ext cx="2827200" cy="223200"/>
          </a:xfrm>
          <a:prstGeom prst="roundRect">
            <a:avLst>
              <a:gd fmla="val 16667" name="adj"/>
            </a:avLst>
          </a:prstGeom>
          <a:solidFill>
            <a:srgbClr val="CC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000000"/>
                </a:solidFill>
                <a:latin typeface="Raleway"/>
                <a:ea typeface="Raleway"/>
                <a:cs typeface="Raleway"/>
                <a:sym typeface="Raleway"/>
              </a:rPr>
              <a:t>Utilize</a:t>
            </a:r>
            <a:endParaRPr b="1">
              <a:solidFill>
                <a:srgbClr val="000000"/>
              </a:solidFill>
              <a:latin typeface="Raleway"/>
              <a:ea typeface="Raleway"/>
              <a:cs typeface="Raleway"/>
              <a:sym typeface="Raleway"/>
            </a:endParaRPr>
          </a:p>
        </p:txBody>
      </p:sp>
      <p:sp>
        <p:nvSpPr>
          <p:cNvPr id="203" name="Google Shape;203;p23"/>
          <p:cNvSpPr/>
          <p:nvPr/>
        </p:nvSpPr>
        <p:spPr>
          <a:xfrm>
            <a:off x="864130" y="4684204"/>
            <a:ext cx="9015000" cy="243300"/>
          </a:xfrm>
          <a:prstGeom prst="roundRect">
            <a:avLst>
              <a:gd fmla="val 16667" name="adj"/>
            </a:avLst>
          </a:prstGeom>
          <a:solidFill>
            <a:srgbClr val="43434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solidFill>
                  <a:srgbClr val="FFFFFF"/>
                </a:solidFill>
                <a:latin typeface="Raleway"/>
                <a:ea typeface="Raleway"/>
                <a:cs typeface="Raleway"/>
                <a:sym typeface="Raleway"/>
              </a:rPr>
              <a:t>Privacy </a:t>
            </a:r>
            <a:r>
              <a:rPr lang="en" sz="1200">
                <a:solidFill>
                  <a:srgbClr val="FFFFFF"/>
                </a:solidFill>
                <a:latin typeface="Raleway"/>
                <a:ea typeface="Raleway"/>
                <a:cs typeface="Raleway"/>
                <a:sym typeface="Raleway"/>
              </a:rPr>
              <a:t>(</a:t>
            </a:r>
            <a:r>
              <a:rPr lang="en" sz="1200">
                <a:solidFill>
                  <a:srgbClr val="FFFFFF"/>
                </a:solidFill>
                <a:latin typeface="Raleway"/>
                <a:ea typeface="Raleway"/>
                <a:cs typeface="Raleway"/>
                <a:sym typeface="Raleway"/>
              </a:rPr>
              <a:t>ISO 27001/ISO 27701, </a:t>
            </a:r>
            <a:r>
              <a:rPr lang="en" sz="1200">
                <a:solidFill>
                  <a:srgbClr val="FFFFFF"/>
                </a:solidFill>
                <a:latin typeface="Raleway"/>
                <a:ea typeface="Raleway"/>
                <a:cs typeface="Raleway"/>
                <a:sym typeface="Raleway"/>
              </a:rPr>
              <a:t>GDPR, SOC II, HIPAA, EN 18031)</a:t>
            </a:r>
            <a:endParaRPr sz="1200">
              <a:solidFill>
                <a:srgbClr val="FFFFFF"/>
              </a:solidFill>
              <a:latin typeface="Raleway"/>
              <a:ea typeface="Raleway"/>
              <a:cs typeface="Raleway"/>
              <a:sym typeface="Raleway"/>
            </a:endParaRPr>
          </a:p>
        </p:txBody>
      </p:sp>
      <p:sp>
        <p:nvSpPr>
          <p:cNvPr id="204" name="Google Shape;204;p23"/>
          <p:cNvSpPr/>
          <p:nvPr/>
        </p:nvSpPr>
        <p:spPr>
          <a:xfrm>
            <a:off x="7018718" y="1433525"/>
            <a:ext cx="2827200" cy="1462800"/>
          </a:xfrm>
          <a:prstGeom prst="roundRect">
            <a:avLst>
              <a:gd fmla="val 16667" name="adj"/>
            </a:avLst>
          </a:prstGeom>
          <a:solidFill>
            <a:srgbClr val="434343"/>
          </a:solidFill>
          <a:ln cap="flat" cmpd="sng" w="952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5" name="Google Shape;205;p23"/>
          <p:cNvSpPr/>
          <p:nvPr/>
        </p:nvSpPr>
        <p:spPr>
          <a:xfrm>
            <a:off x="461547" y="1328637"/>
            <a:ext cx="209400" cy="3345000"/>
          </a:xfrm>
          <a:prstGeom prst="roundRect">
            <a:avLst>
              <a:gd fmla="val 16667" name="adj"/>
            </a:avLst>
          </a:prstGeom>
          <a:solidFill>
            <a:srgbClr val="8E52E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206" name="Google Shape;206;p23"/>
          <p:cNvSpPr txBox="1"/>
          <p:nvPr/>
        </p:nvSpPr>
        <p:spPr>
          <a:xfrm rot="-5400000">
            <a:off x="-882975" y="2779330"/>
            <a:ext cx="2881200" cy="369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solidFill>
                  <a:srgbClr val="FFFFFF"/>
                </a:solidFill>
                <a:latin typeface="Raleway"/>
                <a:ea typeface="Raleway"/>
                <a:cs typeface="Raleway"/>
                <a:sym typeface="Raleway"/>
              </a:rPr>
              <a:t>Multimodal Input</a:t>
            </a:r>
            <a:endParaRPr b="1" sz="1200">
              <a:solidFill>
                <a:srgbClr val="FFFFFF"/>
              </a:solidFill>
              <a:latin typeface="Raleway"/>
              <a:ea typeface="Raleway"/>
              <a:cs typeface="Raleway"/>
              <a:sym typeface="Raleway"/>
            </a:endParaRPr>
          </a:p>
        </p:txBody>
      </p:sp>
      <p:sp>
        <p:nvSpPr>
          <p:cNvPr id="207" name="Google Shape;207;p23"/>
          <p:cNvSpPr/>
          <p:nvPr/>
        </p:nvSpPr>
        <p:spPr>
          <a:xfrm>
            <a:off x="871845" y="469550"/>
            <a:ext cx="8967300" cy="223200"/>
          </a:xfrm>
          <a:prstGeom prst="roundRect">
            <a:avLst>
              <a:gd fmla="val 16667" name="adj"/>
            </a:avLst>
          </a:prstGeom>
          <a:solidFill>
            <a:srgbClr val="39F67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1600">
                <a:solidFill>
                  <a:srgbClr val="000000"/>
                </a:solidFill>
                <a:latin typeface="Raleway"/>
                <a:ea typeface="Raleway"/>
                <a:cs typeface="Raleway"/>
                <a:sym typeface="Raleway"/>
              </a:rPr>
              <a:t>Plaud Intelligence</a:t>
            </a:r>
            <a:endParaRPr b="1" sz="1600">
              <a:solidFill>
                <a:srgbClr val="000000"/>
              </a:solidFill>
              <a:latin typeface="Raleway"/>
              <a:ea typeface="Raleway"/>
              <a:cs typeface="Raleway"/>
              <a:sym typeface="Raleway"/>
            </a:endParaRPr>
          </a:p>
        </p:txBody>
      </p:sp>
      <p:pic>
        <p:nvPicPr>
          <p:cNvPr id="208" name="Google Shape;208;p23"/>
          <p:cNvPicPr preferRelativeResize="0"/>
          <p:nvPr/>
        </p:nvPicPr>
        <p:blipFill rotWithShape="1">
          <a:blip r:embed="rId11">
            <a:alphaModFix/>
          </a:blip>
          <a:srcRect b="0" l="2391" r="0" t="0"/>
          <a:stretch/>
        </p:blipFill>
        <p:spPr>
          <a:xfrm>
            <a:off x="8566977" y="1710815"/>
            <a:ext cx="1041300" cy="1014000"/>
          </a:xfrm>
          <a:prstGeom prst="roundRect">
            <a:avLst>
              <a:gd fmla="val 16667" name="adj"/>
            </a:avLst>
          </a:prstGeom>
          <a:noFill/>
          <a:ln>
            <a:noFill/>
          </a:ln>
        </p:spPr>
      </p:pic>
      <p:sp>
        <p:nvSpPr>
          <p:cNvPr id="209" name="Google Shape;209;p23"/>
          <p:cNvSpPr txBox="1"/>
          <p:nvPr/>
        </p:nvSpPr>
        <p:spPr>
          <a:xfrm>
            <a:off x="7151688" y="1716986"/>
            <a:ext cx="1143000" cy="320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solidFill>
                  <a:srgbClr val="39F672"/>
                </a:solidFill>
                <a:latin typeface="Raleway"/>
                <a:ea typeface="Raleway"/>
                <a:cs typeface="Raleway"/>
                <a:sym typeface="Raleway"/>
              </a:rPr>
              <a:t>Ask Plaud</a:t>
            </a:r>
            <a:endParaRPr b="1" sz="1200">
              <a:solidFill>
                <a:srgbClr val="39F672"/>
              </a:solidFill>
              <a:latin typeface="Raleway"/>
              <a:ea typeface="Raleway"/>
              <a:cs typeface="Raleway"/>
              <a:sym typeface="Raleway"/>
            </a:endParaRPr>
          </a:p>
        </p:txBody>
      </p:sp>
      <p:sp>
        <p:nvSpPr>
          <p:cNvPr id="210" name="Google Shape;210;p23"/>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About Plaud</a:t>
            </a:r>
            <a:endParaRPr b="0" i="0" sz="900" u="none" cap="none" strike="noStrike">
              <a:solidFill>
                <a:schemeClr val="dk1"/>
              </a:solidFill>
              <a:latin typeface="Calibri"/>
              <a:ea typeface="Calibri"/>
              <a:cs typeface="Calibri"/>
              <a:sym typeface="Calibri"/>
            </a:endParaRPr>
          </a:p>
        </p:txBody>
      </p:sp>
      <p:sp>
        <p:nvSpPr>
          <p:cNvPr id="211" name="Google Shape;211;p23"/>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t>Reviewer Guide</a:t>
            </a:r>
            <a:endParaRPr b="0" i="0" sz="900" u="none" cap="none" strike="noStrike">
              <a:solidFill>
                <a:schemeClr val="dk1"/>
              </a:solidFill>
              <a:latin typeface="Calibri"/>
              <a:ea typeface="Calibri"/>
              <a:cs typeface="Calibri"/>
              <a:sym typeface="Calibri"/>
            </a:endParaRPr>
          </a:p>
        </p:txBody>
      </p:sp>
      <p:pic>
        <p:nvPicPr>
          <p:cNvPr id="212" name="Google Shape;212;p23"/>
          <p:cNvPicPr preferRelativeResize="0"/>
          <p:nvPr/>
        </p:nvPicPr>
        <p:blipFill>
          <a:blip r:embed="rId12">
            <a:alphaModFix/>
          </a:blip>
          <a:stretch>
            <a:fillRect/>
          </a:stretch>
        </p:blipFill>
        <p:spPr>
          <a:xfrm>
            <a:off x="2047188" y="3061275"/>
            <a:ext cx="303525" cy="653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217" name="Shape 217"/>
        <p:cNvGrpSpPr/>
        <p:nvPr/>
      </p:nvGrpSpPr>
      <p:grpSpPr>
        <a:xfrm>
          <a:off x="0" y="0"/>
          <a:ext cx="0" cy="0"/>
          <a:chOff x="0" y="0"/>
          <a:chExt cx="0" cy="0"/>
        </a:xfrm>
      </p:grpSpPr>
      <p:sp>
        <p:nvSpPr>
          <p:cNvPr id="218" name="Google Shape;218;p24"/>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19" name="Google Shape;219;p24"/>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220" name="Google Shape;220;p24"/>
          <p:cNvSpPr/>
          <p:nvPr/>
        </p:nvSpPr>
        <p:spPr>
          <a:xfrm>
            <a:off x="5965069" y="1072445"/>
            <a:ext cx="4775400" cy="22296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sp>
        <p:nvSpPr>
          <p:cNvPr id="221" name="Google Shape;221;p24"/>
          <p:cNvSpPr/>
          <p:nvPr/>
        </p:nvSpPr>
        <p:spPr>
          <a:xfrm>
            <a:off x="4387097" y="1527063"/>
            <a:ext cx="5499600" cy="1383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400"/>
              <a:buFont typeface="Arial"/>
              <a:buNone/>
            </a:pPr>
            <a:r>
              <a:rPr lang="en" sz="4400">
                <a:latin typeface="Raleway"/>
                <a:ea typeface="Raleway"/>
                <a:cs typeface="Raleway"/>
                <a:sym typeface="Raleway"/>
              </a:rPr>
              <a:t>Getting Started: Must-Do Setup</a:t>
            </a:r>
            <a:endParaRPr i="0" sz="4400" u="none" cap="none" strike="noStrike">
              <a:solidFill>
                <a:schemeClr val="dk1"/>
              </a:solidFill>
              <a:latin typeface="Raleway"/>
              <a:ea typeface="Raleway"/>
              <a:cs typeface="Raleway"/>
              <a:sym typeface="Raleway"/>
            </a:endParaRPr>
          </a:p>
        </p:txBody>
      </p:sp>
      <p:sp>
        <p:nvSpPr>
          <p:cNvPr id="222" name="Google Shape;222;p24"/>
          <p:cNvSpPr/>
          <p:nvPr/>
        </p:nvSpPr>
        <p:spPr>
          <a:xfrm>
            <a:off x="4477369" y="2981314"/>
            <a:ext cx="4851600" cy="270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600"/>
              <a:buFont typeface="Arial"/>
              <a:buNone/>
            </a:pPr>
            <a:r>
              <a:rPr lang="en" sz="1600">
                <a:latin typeface="Raleway"/>
                <a:ea typeface="Raleway"/>
                <a:cs typeface="Raleway"/>
                <a:sym typeface="Raleway"/>
              </a:rPr>
              <a:t>Plaud Note Pro</a:t>
            </a:r>
            <a:endParaRPr i="0" sz="1600" u="none" cap="none" strike="noStrike">
              <a:solidFill>
                <a:schemeClr val="dk1"/>
              </a:solidFill>
              <a:latin typeface="Raleway"/>
              <a:ea typeface="Raleway"/>
              <a:cs typeface="Raleway"/>
              <a:sym typeface="Raleway"/>
            </a:endParaRPr>
          </a:p>
        </p:txBody>
      </p:sp>
      <p:sp>
        <p:nvSpPr>
          <p:cNvPr id="223" name="Google Shape;223;p24"/>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24" name="Google Shape;224;p24"/>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225" name="Google Shape;225;p24"/>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226" name="Google Shape;226;p24"/>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pic>
        <p:nvPicPr>
          <p:cNvPr id="227" name="Google Shape;227;p24"/>
          <p:cNvPicPr preferRelativeResize="0"/>
          <p:nvPr/>
        </p:nvPicPr>
        <p:blipFill>
          <a:blip r:embed="rId4">
            <a:alphaModFix/>
          </a:blip>
          <a:stretch>
            <a:fillRect/>
          </a:stretch>
        </p:blipFill>
        <p:spPr>
          <a:xfrm>
            <a:off x="2" y="666126"/>
            <a:ext cx="4477376" cy="4477376"/>
          </a:xfrm>
          <a:prstGeom prst="rect">
            <a:avLst/>
          </a:prstGeom>
          <a:noFill/>
          <a:ln>
            <a:noFill/>
          </a:ln>
        </p:spPr>
      </p:pic>
      <p:sp>
        <p:nvSpPr>
          <p:cNvPr id="228" name="Google Shape;228;p24"/>
          <p:cNvSpPr txBox="1"/>
          <p:nvPr/>
        </p:nvSpPr>
        <p:spPr>
          <a:xfrm>
            <a:off x="6613825" y="4520200"/>
            <a:ext cx="34779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2EFEB"/>
        </a:solidFill>
      </p:bgPr>
    </p:bg>
    <p:spTree>
      <p:nvGrpSpPr>
        <p:cNvPr id="233" name="Shape 233"/>
        <p:cNvGrpSpPr/>
        <p:nvPr/>
      </p:nvGrpSpPr>
      <p:grpSpPr>
        <a:xfrm>
          <a:off x="0" y="0"/>
          <a:ext cx="0" cy="0"/>
          <a:chOff x="0" y="0"/>
          <a:chExt cx="0" cy="0"/>
        </a:xfrm>
      </p:grpSpPr>
      <p:sp>
        <p:nvSpPr>
          <p:cNvPr id="234" name="Google Shape;234;p25"/>
          <p:cNvSpPr/>
          <p:nvPr/>
        </p:nvSpPr>
        <p:spPr>
          <a:xfrm>
            <a:off x="251580" y="210203"/>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35" name="Google Shape;235;p25"/>
          <p:cNvPicPr preferRelativeResize="0"/>
          <p:nvPr/>
        </p:nvPicPr>
        <p:blipFill rotWithShape="1">
          <a:blip r:embed="rId3">
            <a:alphaModFix/>
          </a:blip>
          <a:srcRect b="0" l="0" r="0" t="0"/>
          <a:stretch/>
        </p:blipFill>
        <p:spPr>
          <a:xfrm>
            <a:off x="283916" y="248561"/>
            <a:ext cx="131095" cy="110794"/>
          </a:xfrm>
          <a:prstGeom prst="rect">
            <a:avLst/>
          </a:prstGeom>
          <a:noFill/>
          <a:ln>
            <a:noFill/>
          </a:ln>
        </p:spPr>
      </p:pic>
      <p:sp>
        <p:nvSpPr>
          <p:cNvPr id="236" name="Google Shape;236;p25"/>
          <p:cNvSpPr/>
          <p:nvPr/>
        </p:nvSpPr>
        <p:spPr>
          <a:xfrm>
            <a:off x="251580" y="210204"/>
            <a:ext cx="212400" cy="188700"/>
          </a:xfrm>
          <a:prstGeom prst="rect">
            <a:avLst/>
          </a:prstGeom>
          <a:noFill/>
          <a:ln>
            <a:noFill/>
          </a:ln>
        </p:spPr>
        <p:txBody>
          <a:bodyPr anchorCtr="0" anchor="ctr" bIns="40625" lIns="40625" spcFirstLastPara="1" rIns="40625" wrap="square" tIns="40625">
            <a:noAutofit/>
          </a:bodyPr>
          <a:lstStyle/>
          <a:p>
            <a:pPr indent="0" lvl="0" marL="0" rtl="0" algn="l">
              <a:spcBef>
                <a:spcPts val="0"/>
              </a:spcBef>
              <a:spcAft>
                <a:spcPts val="0"/>
              </a:spcAft>
              <a:buNone/>
            </a:pPr>
            <a:r>
              <a:t/>
            </a:r>
            <a:endParaRPr/>
          </a:p>
        </p:txBody>
      </p:sp>
      <p:pic>
        <p:nvPicPr>
          <p:cNvPr descr=" " id="237" name="Google Shape;237;p25"/>
          <p:cNvPicPr preferRelativeResize="0"/>
          <p:nvPr/>
        </p:nvPicPr>
        <p:blipFill rotWithShape="1">
          <a:blip r:embed="rId3">
            <a:alphaModFix/>
          </a:blip>
          <a:srcRect b="0" l="0" r="0" t="0"/>
          <a:stretch/>
        </p:blipFill>
        <p:spPr>
          <a:xfrm>
            <a:off x="283917" y="248562"/>
            <a:ext cx="131095" cy="110794"/>
          </a:xfrm>
          <a:prstGeom prst="rect">
            <a:avLst/>
          </a:prstGeom>
          <a:noFill/>
          <a:ln>
            <a:noFill/>
          </a:ln>
        </p:spPr>
      </p:pic>
      <p:sp>
        <p:nvSpPr>
          <p:cNvPr id="238" name="Google Shape;238;p25"/>
          <p:cNvSpPr/>
          <p:nvPr/>
        </p:nvSpPr>
        <p:spPr>
          <a:xfrm>
            <a:off x="533400" y="210726"/>
            <a:ext cx="3878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Quick Start Guide</a:t>
            </a:r>
            <a:endParaRPr i="0" sz="900" u="none" cap="none" strike="noStrike">
              <a:solidFill>
                <a:schemeClr val="dk1"/>
              </a:solidFill>
              <a:latin typeface="Raleway"/>
              <a:ea typeface="Raleway"/>
              <a:cs typeface="Raleway"/>
              <a:sym typeface="Raleway"/>
            </a:endParaRPr>
          </a:p>
        </p:txBody>
      </p:sp>
      <p:sp>
        <p:nvSpPr>
          <p:cNvPr id="239" name="Google Shape;239;p25"/>
          <p:cNvSpPr/>
          <p:nvPr/>
        </p:nvSpPr>
        <p:spPr>
          <a:xfrm>
            <a:off x="8492912" y="210725"/>
            <a:ext cx="13938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Reviewer Guide</a:t>
            </a:r>
            <a:endParaRPr i="0" sz="900" u="none" cap="none" strike="noStrike">
              <a:solidFill>
                <a:schemeClr val="dk1"/>
              </a:solidFill>
              <a:latin typeface="Raleway"/>
              <a:ea typeface="Raleway"/>
              <a:cs typeface="Raleway"/>
              <a:sym typeface="Raleway"/>
            </a:endParaRPr>
          </a:p>
        </p:txBody>
      </p:sp>
      <p:sp>
        <p:nvSpPr>
          <p:cNvPr id="240" name="Google Shape;240;p25"/>
          <p:cNvSpPr/>
          <p:nvPr/>
        </p:nvSpPr>
        <p:spPr>
          <a:xfrm>
            <a:off x="4133844" y="210725"/>
            <a:ext cx="2294100" cy="1506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lang="en" sz="900">
                <a:latin typeface="Raleway"/>
                <a:ea typeface="Raleway"/>
                <a:cs typeface="Raleway"/>
                <a:sym typeface="Raleway"/>
              </a:rPr>
              <a:t>Product Overview</a:t>
            </a:r>
            <a:endParaRPr i="0" sz="900" u="none" cap="none" strike="noStrike">
              <a:solidFill>
                <a:schemeClr val="dk1"/>
              </a:solidFill>
              <a:latin typeface="Raleway"/>
              <a:ea typeface="Raleway"/>
              <a:cs typeface="Raleway"/>
              <a:sym typeface="Raleway"/>
            </a:endParaRPr>
          </a:p>
        </p:txBody>
      </p:sp>
      <p:pic>
        <p:nvPicPr>
          <p:cNvPr id="241" name="Google Shape;241;p25"/>
          <p:cNvPicPr preferRelativeResize="0"/>
          <p:nvPr/>
        </p:nvPicPr>
        <p:blipFill>
          <a:blip r:embed="rId4">
            <a:alphaModFix/>
          </a:blip>
          <a:stretch>
            <a:fillRect/>
          </a:stretch>
        </p:blipFill>
        <p:spPr>
          <a:xfrm>
            <a:off x="4148751" y="1532842"/>
            <a:ext cx="1462253" cy="2261704"/>
          </a:xfrm>
          <a:prstGeom prst="rect">
            <a:avLst/>
          </a:prstGeom>
          <a:noFill/>
          <a:ln>
            <a:noFill/>
          </a:ln>
        </p:spPr>
      </p:pic>
      <p:cxnSp>
        <p:nvCxnSpPr>
          <p:cNvPr id="242" name="Google Shape;242;p25"/>
          <p:cNvCxnSpPr/>
          <p:nvPr/>
        </p:nvCxnSpPr>
        <p:spPr>
          <a:xfrm>
            <a:off x="4744586" y="1464811"/>
            <a:ext cx="4800" cy="263100"/>
          </a:xfrm>
          <a:prstGeom prst="straightConnector1">
            <a:avLst/>
          </a:prstGeom>
          <a:noFill/>
          <a:ln cap="flat" cmpd="sng" w="9525">
            <a:solidFill>
              <a:srgbClr val="595959"/>
            </a:solidFill>
            <a:prstDash val="solid"/>
            <a:round/>
            <a:headEnd len="med" w="med" type="none"/>
            <a:tailEnd len="med" w="med" type="triangle"/>
          </a:ln>
        </p:spPr>
      </p:cxnSp>
      <p:sp>
        <p:nvSpPr>
          <p:cNvPr id="243" name="Google Shape;243;p25"/>
          <p:cNvSpPr txBox="1"/>
          <p:nvPr/>
        </p:nvSpPr>
        <p:spPr>
          <a:xfrm>
            <a:off x="3798588" y="1227034"/>
            <a:ext cx="12852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InstantView Display</a:t>
            </a:r>
            <a:endParaRPr sz="700">
              <a:solidFill>
                <a:schemeClr val="dk1"/>
              </a:solidFill>
              <a:latin typeface="Raleway"/>
              <a:ea typeface="Raleway"/>
              <a:cs typeface="Raleway"/>
              <a:sym typeface="Raleway"/>
            </a:endParaRPr>
          </a:p>
        </p:txBody>
      </p:sp>
      <p:cxnSp>
        <p:nvCxnSpPr>
          <p:cNvPr id="244" name="Google Shape;244;p25"/>
          <p:cNvCxnSpPr/>
          <p:nvPr/>
        </p:nvCxnSpPr>
        <p:spPr>
          <a:xfrm>
            <a:off x="3910464" y="1756643"/>
            <a:ext cx="281100" cy="4500"/>
          </a:xfrm>
          <a:prstGeom prst="straightConnector1">
            <a:avLst/>
          </a:prstGeom>
          <a:noFill/>
          <a:ln cap="flat" cmpd="sng" w="9525">
            <a:solidFill>
              <a:srgbClr val="595959"/>
            </a:solidFill>
            <a:prstDash val="solid"/>
            <a:round/>
            <a:headEnd len="med" w="med" type="none"/>
            <a:tailEnd len="med" w="med" type="triangle"/>
          </a:ln>
        </p:spPr>
      </p:cxnSp>
      <p:sp>
        <p:nvSpPr>
          <p:cNvPr id="245" name="Google Shape;245;p25"/>
          <p:cNvSpPr txBox="1"/>
          <p:nvPr/>
        </p:nvSpPr>
        <p:spPr>
          <a:xfrm>
            <a:off x="3325621" y="1630174"/>
            <a:ext cx="7485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Mic 1</a:t>
            </a:r>
            <a:endParaRPr sz="700">
              <a:solidFill>
                <a:schemeClr val="dk1"/>
              </a:solidFill>
              <a:latin typeface="Raleway"/>
              <a:ea typeface="Raleway"/>
              <a:cs typeface="Raleway"/>
              <a:sym typeface="Raleway"/>
            </a:endParaRPr>
          </a:p>
        </p:txBody>
      </p:sp>
      <p:sp>
        <p:nvSpPr>
          <p:cNvPr id="246" name="Google Shape;246;p25"/>
          <p:cNvSpPr txBox="1"/>
          <p:nvPr/>
        </p:nvSpPr>
        <p:spPr>
          <a:xfrm>
            <a:off x="5727842" y="1630174"/>
            <a:ext cx="7485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Mic 2</a:t>
            </a:r>
            <a:endParaRPr sz="700">
              <a:solidFill>
                <a:schemeClr val="dk1"/>
              </a:solidFill>
              <a:latin typeface="Raleway"/>
              <a:ea typeface="Raleway"/>
              <a:cs typeface="Raleway"/>
              <a:sym typeface="Raleway"/>
            </a:endParaRPr>
          </a:p>
        </p:txBody>
      </p:sp>
      <p:cxnSp>
        <p:nvCxnSpPr>
          <p:cNvPr id="247" name="Google Shape;247;p25"/>
          <p:cNvCxnSpPr/>
          <p:nvPr/>
        </p:nvCxnSpPr>
        <p:spPr>
          <a:xfrm rot="10800000">
            <a:off x="5596390" y="1757630"/>
            <a:ext cx="307200" cy="2400"/>
          </a:xfrm>
          <a:prstGeom prst="straightConnector1">
            <a:avLst/>
          </a:prstGeom>
          <a:noFill/>
          <a:ln cap="flat" cmpd="sng" w="9525">
            <a:solidFill>
              <a:srgbClr val="595959"/>
            </a:solidFill>
            <a:prstDash val="solid"/>
            <a:round/>
            <a:headEnd len="med" w="med" type="none"/>
            <a:tailEnd len="med" w="med" type="triangle"/>
          </a:ln>
        </p:spPr>
      </p:cxnSp>
      <p:cxnSp>
        <p:nvCxnSpPr>
          <p:cNvPr id="248" name="Google Shape;248;p25"/>
          <p:cNvCxnSpPr/>
          <p:nvPr/>
        </p:nvCxnSpPr>
        <p:spPr>
          <a:xfrm>
            <a:off x="5316420" y="1376902"/>
            <a:ext cx="5700" cy="299400"/>
          </a:xfrm>
          <a:prstGeom prst="straightConnector1">
            <a:avLst/>
          </a:prstGeom>
          <a:noFill/>
          <a:ln cap="flat" cmpd="sng" w="9525">
            <a:solidFill>
              <a:srgbClr val="595959"/>
            </a:solidFill>
            <a:prstDash val="solid"/>
            <a:round/>
            <a:headEnd len="med" w="med" type="none"/>
            <a:tailEnd len="med" w="med" type="triangle"/>
          </a:ln>
        </p:spPr>
      </p:cxnSp>
      <p:sp>
        <p:nvSpPr>
          <p:cNvPr id="249" name="Google Shape;249;p25"/>
          <p:cNvSpPr txBox="1"/>
          <p:nvPr/>
        </p:nvSpPr>
        <p:spPr>
          <a:xfrm>
            <a:off x="5161509" y="1085050"/>
            <a:ext cx="1532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700">
                <a:solidFill>
                  <a:schemeClr val="dk1"/>
                </a:solidFill>
                <a:latin typeface="Raleway"/>
                <a:ea typeface="Raleway"/>
                <a:cs typeface="Raleway"/>
                <a:sym typeface="Raleway"/>
              </a:rPr>
              <a:t>- Long-press to Record</a:t>
            </a:r>
            <a:endParaRPr sz="700">
              <a:solidFill>
                <a:schemeClr val="dk1"/>
              </a:solidFill>
              <a:latin typeface="Raleway"/>
              <a:ea typeface="Raleway"/>
              <a:cs typeface="Raleway"/>
              <a:sym typeface="Raleway"/>
            </a:endParaRPr>
          </a:p>
          <a:p>
            <a:pPr indent="0" lvl="0" marL="0" rtl="0" algn="l">
              <a:spcBef>
                <a:spcPts val="0"/>
              </a:spcBef>
              <a:spcAft>
                <a:spcPts val="0"/>
              </a:spcAft>
              <a:buNone/>
            </a:pPr>
            <a:r>
              <a:rPr lang="en" sz="700">
                <a:solidFill>
                  <a:schemeClr val="dk1"/>
                </a:solidFill>
                <a:latin typeface="Raleway"/>
                <a:ea typeface="Raleway"/>
                <a:cs typeface="Raleway"/>
                <a:sym typeface="Raleway"/>
              </a:rPr>
              <a:t>- Short-press to “Highlight”</a:t>
            </a:r>
            <a:endParaRPr sz="700">
              <a:solidFill>
                <a:schemeClr val="dk1"/>
              </a:solidFill>
              <a:latin typeface="Raleway"/>
              <a:ea typeface="Raleway"/>
              <a:cs typeface="Raleway"/>
              <a:sym typeface="Raleway"/>
            </a:endParaRPr>
          </a:p>
        </p:txBody>
      </p:sp>
      <p:cxnSp>
        <p:nvCxnSpPr>
          <p:cNvPr id="250" name="Google Shape;250;p25"/>
          <p:cNvCxnSpPr/>
          <p:nvPr/>
        </p:nvCxnSpPr>
        <p:spPr>
          <a:xfrm rot="10800000">
            <a:off x="5382194" y="3794366"/>
            <a:ext cx="5700" cy="166800"/>
          </a:xfrm>
          <a:prstGeom prst="straightConnector1">
            <a:avLst/>
          </a:prstGeom>
          <a:noFill/>
          <a:ln cap="flat" cmpd="sng" w="9525">
            <a:solidFill>
              <a:srgbClr val="595959"/>
            </a:solidFill>
            <a:prstDash val="solid"/>
            <a:round/>
            <a:headEnd len="med" w="med" type="none"/>
            <a:tailEnd len="med" w="med" type="triangle"/>
          </a:ln>
        </p:spPr>
      </p:cxnSp>
      <p:cxnSp>
        <p:nvCxnSpPr>
          <p:cNvPr id="251" name="Google Shape;251;p25"/>
          <p:cNvCxnSpPr/>
          <p:nvPr/>
        </p:nvCxnSpPr>
        <p:spPr>
          <a:xfrm rot="10800000">
            <a:off x="4435023" y="3794366"/>
            <a:ext cx="5700" cy="166800"/>
          </a:xfrm>
          <a:prstGeom prst="straightConnector1">
            <a:avLst/>
          </a:prstGeom>
          <a:noFill/>
          <a:ln cap="flat" cmpd="sng" w="9525">
            <a:solidFill>
              <a:srgbClr val="595959"/>
            </a:solidFill>
            <a:prstDash val="solid"/>
            <a:round/>
            <a:headEnd len="med" w="med" type="none"/>
            <a:tailEnd len="med" w="med" type="triangle"/>
          </a:ln>
        </p:spPr>
      </p:cxnSp>
      <p:sp>
        <p:nvSpPr>
          <p:cNvPr id="252" name="Google Shape;252;p25"/>
          <p:cNvSpPr txBox="1"/>
          <p:nvPr/>
        </p:nvSpPr>
        <p:spPr>
          <a:xfrm>
            <a:off x="4063556" y="3906547"/>
            <a:ext cx="7485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Mic 3</a:t>
            </a:r>
            <a:endParaRPr sz="700">
              <a:solidFill>
                <a:schemeClr val="dk1"/>
              </a:solidFill>
              <a:latin typeface="Raleway"/>
              <a:ea typeface="Raleway"/>
              <a:cs typeface="Raleway"/>
              <a:sym typeface="Raleway"/>
            </a:endParaRPr>
          </a:p>
        </p:txBody>
      </p:sp>
      <p:sp>
        <p:nvSpPr>
          <p:cNvPr id="253" name="Google Shape;253;p25"/>
          <p:cNvSpPr txBox="1"/>
          <p:nvPr/>
        </p:nvSpPr>
        <p:spPr>
          <a:xfrm>
            <a:off x="5021252" y="3906547"/>
            <a:ext cx="7485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Mic 4</a:t>
            </a:r>
            <a:endParaRPr sz="700">
              <a:solidFill>
                <a:schemeClr val="dk1"/>
              </a:solidFill>
              <a:latin typeface="Raleway"/>
              <a:ea typeface="Raleway"/>
              <a:cs typeface="Raleway"/>
              <a:sym typeface="Raleway"/>
            </a:endParaRPr>
          </a:p>
        </p:txBody>
      </p:sp>
      <p:sp>
        <p:nvSpPr>
          <p:cNvPr id="254" name="Google Shape;254;p25"/>
          <p:cNvSpPr txBox="1"/>
          <p:nvPr/>
        </p:nvSpPr>
        <p:spPr>
          <a:xfrm>
            <a:off x="2942465" y="2465143"/>
            <a:ext cx="1131600" cy="4164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700">
                <a:solidFill>
                  <a:schemeClr val="dk1"/>
                </a:solidFill>
                <a:latin typeface="Raleway"/>
                <a:ea typeface="Raleway"/>
                <a:cs typeface="Raleway"/>
                <a:sym typeface="Raleway"/>
              </a:rPr>
              <a:t>Ripple Textured </a:t>
            </a:r>
            <a:endParaRPr sz="700">
              <a:solidFill>
                <a:schemeClr val="dk1"/>
              </a:solidFill>
              <a:latin typeface="Raleway"/>
              <a:ea typeface="Raleway"/>
              <a:cs typeface="Raleway"/>
              <a:sym typeface="Raleway"/>
            </a:endParaRPr>
          </a:p>
          <a:p>
            <a:pPr indent="0" lvl="0" marL="0" rtl="0" algn="l">
              <a:lnSpc>
                <a:spcPct val="115000"/>
              </a:lnSpc>
              <a:spcBef>
                <a:spcPts val="0"/>
              </a:spcBef>
              <a:spcAft>
                <a:spcPts val="0"/>
              </a:spcAft>
              <a:buNone/>
            </a:pPr>
            <a:r>
              <a:rPr lang="en" sz="700">
                <a:solidFill>
                  <a:schemeClr val="dk1"/>
                </a:solidFill>
                <a:latin typeface="Raleway"/>
                <a:ea typeface="Raleway"/>
                <a:cs typeface="Raleway"/>
                <a:sym typeface="Raleway"/>
              </a:rPr>
              <a:t>Aluminum</a:t>
            </a:r>
            <a:endParaRPr sz="700">
              <a:solidFill>
                <a:schemeClr val="dk1"/>
              </a:solidFill>
              <a:latin typeface="Raleway"/>
              <a:ea typeface="Raleway"/>
              <a:cs typeface="Raleway"/>
              <a:sym typeface="Raleway"/>
            </a:endParaRPr>
          </a:p>
        </p:txBody>
      </p:sp>
      <p:cxnSp>
        <p:nvCxnSpPr>
          <p:cNvPr id="255" name="Google Shape;255;p25"/>
          <p:cNvCxnSpPr/>
          <p:nvPr/>
        </p:nvCxnSpPr>
        <p:spPr>
          <a:xfrm>
            <a:off x="3910464" y="2648949"/>
            <a:ext cx="281100" cy="4500"/>
          </a:xfrm>
          <a:prstGeom prst="straightConnector1">
            <a:avLst/>
          </a:prstGeom>
          <a:noFill/>
          <a:ln cap="flat" cmpd="sng" w="9525">
            <a:solidFill>
              <a:srgbClr val="595959"/>
            </a:solidFill>
            <a:prstDash val="solid"/>
            <a:round/>
            <a:headEnd len="med" w="med" type="none"/>
            <a:tailEnd len="med" w="med" type="triangle"/>
          </a:ln>
        </p:spPr>
      </p:cxnSp>
      <p:sp>
        <p:nvSpPr>
          <p:cNvPr id="256" name="Google Shape;256;p25"/>
          <p:cNvSpPr txBox="1"/>
          <p:nvPr/>
        </p:nvSpPr>
        <p:spPr>
          <a:xfrm>
            <a:off x="4188531" y="4362266"/>
            <a:ext cx="13827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Raleway"/>
                <a:ea typeface="Raleway"/>
                <a:cs typeface="Raleway"/>
                <a:sym typeface="Raleway"/>
              </a:rPr>
              <a:t>Front</a:t>
            </a:r>
            <a:endParaRPr sz="1200">
              <a:solidFill>
                <a:schemeClr val="dk1"/>
              </a:solidFill>
              <a:latin typeface="Raleway"/>
              <a:ea typeface="Raleway"/>
              <a:cs typeface="Raleway"/>
              <a:sym typeface="Raleway"/>
            </a:endParaRPr>
          </a:p>
        </p:txBody>
      </p:sp>
      <p:pic>
        <p:nvPicPr>
          <p:cNvPr id="257" name="Google Shape;257;p25"/>
          <p:cNvPicPr preferRelativeResize="0"/>
          <p:nvPr/>
        </p:nvPicPr>
        <p:blipFill rotWithShape="1">
          <a:blip r:embed="rId5">
            <a:alphaModFix/>
          </a:blip>
          <a:srcRect b="13968" l="26500" r="26603" t="13541"/>
          <a:stretch/>
        </p:blipFill>
        <p:spPr>
          <a:xfrm>
            <a:off x="6706551" y="1537325"/>
            <a:ext cx="1462252" cy="2227748"/>
          </a:xfrm>
          <a:prstGeom prst="rect">
            <a:avLst/>
          </a:prstGeom>
          <a:noFill/>
          <a:ln>
            <a:noFill/>
          </a:ln>
        </p:spPr>
      </p:pic>
      <p:cxnSp>
        <p:nvCxnSpPr>
          <p:cNvPr id="258" name="Google Shape;258;p25"/>
          <p:cNvCxnSpPr/>
          <p:nvPr/>
        </p:nvCxnSpPr>
        <p:spPr>
          <a:xfrm rot="10800000">
            <a:off x="7439590" y="3699347"/>
            <a:ext cx="5700" cy="166800"/>
          </a:xfrm>
          <a:prstGeom prst="straightConnector1">
            <a:avLst/>
          </a:prstGeom>
          <a:noFill/>
          <a:ln cap="flat" cmpd="sng" w="9525">
            <a:solidFill>
              <a:srgbClr val="595959"/>
            </a:solidFill>
            <a:prstDash val="solid"/>
            <a:round/>
            <a:headEnd len="med" w="med" type="none"/>
            <a:tailEnd len="med" w="med" type="triangle"/>
          </a:ln>
        </p:spPr>
      </p:cxnSp>
      <p:sp>
        <p:nvSpPr>
          <p:cNvPr id="259" name="Google Shape;259;p25"/>
          <p:cNvSpPr txBox="1"/>
          <p:nvPr/>
        </p:nvSpPr>
        <p:spPr>
          <a:xfrm>
            <a:off x="6761569" y="3811525"/>
            <a:ext cx="1382700" cy="292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chemeClr val="dk1"/>
                </a:solidFill>
                <a:latin typeface="Raleway"/>
                <a:ea typeface="Raleway"/>
                <a:cs typeface="Raleway"/>
                <a:sym typeface="Raleway"/>
              </a:rPr>
              <a:t>Charging Port</a:t>
            </a:r>
            <a:endParaRPr sz="700">
              <a:solidFill>
                <a:schemeClr val="dk1"/>
              </a:solidFill>
              <a:latin typeface="Raleway"/>
              <a:ea typeface="Raleway"/>
              <a:cs typeface="Raleway"/>
              <a:sym typeface="Raleway"/>
            </a:endParaRPr>
          </a:p>
        </p:txBody>
      </p:sp>
      <p:sp>
        <p:nvSpPr>
          <p:cNvPr id="260" name="Google Shape;260;p25"/>
          <p:cNvSpPr txBox="1"/>
          <p:nvPr/>
        </p:nvSpPr>
        <p:spPr>
          <a:xfrm>
            <a:off x="8341700" y="2093775"/>
            <a:ext cx="921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700">
                <a:solidFill>
                  <a:srgbClr val="413D3B"/>
                </a:solidFill>
                <a:latin typeface="Raleway"/>
                <a:ea typeface="Raleway"/>
                <a:cs typeface="Raleway"/>
                <a:sym typeface="Raleway"/>
              </a:rPr>
              <a:t>Buzzer sound port (for Find My)</a:t>
            </a:r>
            <a:endParaRPr sz="700">
              <a:solidFill>
                <a:srgbClr val="413D3B"/>
              </a:solidFill>
              <a:latin typeface="Raleway"/>
              <a:ea typeface="Raleway"/>
              <a:cs typeface="Raleway"/>
              <a:sym typeface="Raleway"/>
            </a:endParaRPr>
          </a:p>
        </p:txBody>
      </p:sp>
      <p:cxnSp>
        <p:nvCxnSpPr>
          <p:cNvPr id="261" name="Google Shape;261;p25"/>
          <p:cNvCxnSpPr/>
          <p:nvPr/>
        </p:nvCxnSpPr>
        <p:spPr>
          <a:xfrm rot="10800000">
            <a:off x="8102112" y="2292676"/>
            <a:ext cx="307200" cy="2400"/>
          </a:xfrm>
          <a:prstGeom prst="straightConnector1">
            <a:avLst/>
          </a:prstGeom>
          <a:noFill/>
          <a:ln cap="flat" cmpd="sng" w="9525">
            <a:solidFill>
              <a:srgbClr val="595959"/>
            </a:solidFill>
            <a:prstDash val="solid"/>
            <a:round/>
            <a:headEnd len="med" w="med" type="none"/>
            <a:tailEnd len="med" w="med" type="triangle"/>
          </a:ln>
        </p:spPr>
      </p:cxnSp>
      <p:sp>
        <p:nvSpPr>
          <p:cNvPr id="262" name="Google Shape;262;p25"/>
          <p:cNvSpPr txBox="1"/>
          <p:nvPr/>
        </p:nvSpPr>
        <p:spPr>
          <a:xfrm>
            <a:off x="6746332" y="4362266"/>
            <a:ext cx="13827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200">
                <a:solidFill>
                  <a:schemeClr val="dk1"/>
                </a:solidFill>
                <a:latin typeface="Raleway"/>
                <a:ea typeface="Raleway"/>
                <a:cs typeface="Raleway"/>
                <a:sym typeface="Raleway"/>
              </a:rPr>
              <a:t>Back</a:t>
            </a:r>
            <a:endParaRPr sz="1200">
              <a:solidFill>
                <a:schemeClr val="dk1"/>
              </a:solidFill>
              <a:latin typeface="Raleway"/>
              <a:ea typeface="Raleway"/>
              <a:cs typeface="Raleway"/>
              <a:sym typeface="Raleway"/>
            </a:endParaRPr>
          </a:p>
        </p:txBody>
      </p:sp>
      <p:sp>
        <p:nvSpPr>
          <p:cNvPr id="263" name="Google Shape;263;p25"/>
          <p:cNvSpPr/>
          <p:nvPr/>
        </p:nvSpPr>
        <p:spPr>
          <a:xfrm>
            <a:off x="283922" y="1157525"/>
            <a:ext cx="2757000" cy="916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10000"/>
              <a:buFont typeface="Arial"/>
              <a:buNone/>
            </a:pPr>
            <a:r>
              <a:rPr lang="en" sz="3000">
                <a:latin typeface="Raleway"/>
                <a:ea typeface="Raleway"/>
                <a:cs typeface="Raleway"/>
                <a:sym typeface="Raleway"/>
              </a:rPr>
              <a:t>Product</a:t>
            </a:r>
            <a:endParaRPr sz="3000">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0000"/>
              <a:buFont typeface="Arial"/>
              <a:buNone/>
            </a:pPr>
            <a:r>
              <a:rPr lang="en" sz="3000">
                <a:latin typeface="Raleway"/>
                <a:ea typeface="Raleway"/>
                <a:cs typeface="Raleway"/>
                <a:sym typeface="Raleway"/>
              </a:rPr>
              <a:t>Overview</a:t>
            </a:r>
            <a:endParaRPr sz="3000">
              <a:latin typeface="Raleway"/>
              <a:ea typeface="Raleway"/>
              <a:cs typeface="Raleway"/>
              <a:sym typeface="Raleway"/>
            </a:endParaRPr>
          </a:p>
        </p:txBody>
      </p:sp>
      <p:pic>
        <p:nvPicPr>
          <p:cNvPr descr=" " id="264" name="Google Shape;264;p25"/>
          <p:cNvPicPr preferRelativeResize="0"/>
          <p:nvPr/>
        </p:nvPicPr>
        <p:blipFill rotWithShape="1">
          <a:blip r:embed="rId6">
            <a:alphaModFix/>
          </a:blip>
          <a:srcRect b="0" l="0" r="0" t="0"/>
          <a:stretch/>
        </p:blipFill>
        <p:spPr>
          <a:xfrm>
            <a:off x="251591" y="2180135"/>
            <a:ext cx="2048327" cy="22578"/>
          </a:xfrm>
          <a:prstGeom prst="rect">
            <a:avLst/>
          </a:prstGeom>
          <a:noFill/>
          <a:ln>
            <a:noFill/>
          </a:ln>
        </p:spPr>
      </p:pic>
      <p:sp>
        <p:nvSpPr>
          <p:cNvPr id="265" name="Google Shape;265;p25"/>
          <p:cNvSpPr txBox="1"/>
          <p:nvPr/>
        </p:nvSpPr>
        <p:spPr>
          <a:xfrm>
            <a:off x="123900" y="4562725"/>
            <a:ext cx="3477900" cy="4992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sz="700">
                <a:solidFill>
                  <a:srgbClr val="595959"/>
                </a:solidFill>
                <a:latin typeface="Raleway"/>
                <a:ea typeface="Raleway"/>
                <a:cs typeface="Raleway"/>
                <a:sym typeface="Raleway"/>
              </a:rPr>
              <a:t>Disclaimer:</a:t>
            </a:r>
            <a:endParaRPr sz="700">
              <a:solidFill>
                <a:srgbClr val="595959"/>
              </a:solidFill>
              <a:latin typeface="Raleway"/>
              <a:ea typeface="Raleway"/>
              <a:cs typeface="Raleway"/>
              <a:sym typeface="Raleway"/>
            </a:endParaRPr>
          </a:p>
          <a:p>
            <a:pPr indent="0" lvl="0" marL="0" rtl="0" algn="l">
              <a:spcBef>
                <a:spcPts val="0"/>
              </a:spcBef>
              <a:spcAft>
                <a:spcPts val="0"/>
              </a:spcAft>
              <a:buNone/>
            </a:pPr>
            <a:r>
              <a:rPr lang="en" sz="700">
                <a:solidFill>
                  <a:srgbClr val="595959"/>
                </a:solidFill>
                <a:latin typeface="Raleway"/>
                <a:ea typeface="Raleway"/>
                <a:cs typeface="Raleway"/>
                <a:sym typeface="Raleway"/>
              </a:rPr>
              <a:t>Images, app screens, and UI are simulated for illustrative purposes only. Actual product design and experience may vary based on hardware, software version, or region.</a:t>
            </a:r>
            <a:endParaRPr sz="700">
              <a:solidFill>
                <a:srgbClr val="595959"/>
              </a:solidFill>
              <a:latin typeface="Raleway"/>
              <a:ea typeface="Raleway"/>
              <a:cs typeface="Raleway"/>
              <a:sym typeface="Raleway"/>
            </a:endParaRPr>
          </a:p>
        </p:txBody>
      </p:sp>
      <p:sp>
        <p:nvSpPr>
          <p:cNvPr id="266" name="Google Shape;266;p25"/>
          <p:cNvSpPr txBox="1"/>
          <p:nvPr/>
        </p:nvSpPr>
        <p:spPr>
          <a:xfrm>
            <a:off x="153163" y="2199750"/>
            <a:ext cx="2092800" cy="91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en" sz="900">
                <a:solidFill>
                  <a:srgbClr val="413D3B"/>
                </a:solidFill>
                <a:latin typeface="Raleway"/>
                <a:ea typeface="Raleway"/>
                <a:cs typeface="Raleway"/>
                <a:sym typeface="Raleway"/>
              </a:rPr>
              <a:t>To activate your device for the first time, press and hold the Record button for 2 seconds.</a:t>
            </a:r>
            <a:endParaRPr>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